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907" r:id="rId1"/>
  </p:sldMasterIdLst>
  <p:notesMasterIdLst>
    <p:notesMasterId r:id="rId26"/>
  </p:notesMasterIdLst>
  <p:handoutMasterIdLst>
    <p:handoutMasterId r:id="rId27"/>
  </p:handoutMasterIdLst>
  <p:sldIdLst>
    <p:sldId id="548" r:id="rId2"/>
    <p:sldId id="400" r:id="rId3"/>
    <p:sldId id="522" r:id="rId4"/>
    <p:sldId id="581" r:id="rId5"/>
    <p:sldId id="578" r:id="rId6"/>
    <p:sldId id="293" r:id="rId7"/>
    <p:sldId id="429" r:id="rId8"/>
    <p:sldId id="579" r:id="rId9"/>
    <p:sldId id="404" r:id="rId10"/>
    <p:sldId id="302" r:id="rId11"/>
    <p:sldId id="307" r:id="rId12"/>
    <p:sldId id="542" r:id="rId13"/>
    <p:sldId id="364" r:id="rId14"/>
    <p:sldId id="365" r:id="rId15"/>
    <p:sldId id="544" r:id="rId16"/>
    <p:sldId id="412" r:id="rId17"/>
    <p:sldId id="411" r:id="rId18"/>
    <p:sldId id="413" r:id="rId19"/>
    <p:sldId id="414" r:id="rId20"/>
    <p:sldId id="431" r:id="rId21"/>
    <p:sldId id="432" r:id="rId22"/>
    <p:sldId id="565" r:id="rId23"/>
    <p:sldId id="524" r:id="rId24"/>
    <p:sldId id="543" r:id="rId2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37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3217">
          <p15:clr>
            <a:srgbClr val="A4A3A4"/>
          </p15:clr>
        </p15:guide>
        <p15:guide id="6" orient="horz" pos="3224">
          <p15:clr>
            <a:srgbClr val="A4A3A4"/>
          </p15:clr>
        </p15:guide>
        <p15:guide id="7" pos="2232">
          <p15:clr>
            <a:srgbClr val="A4A3A4"/>
          </p15:clr>
        </p15:guide>
        <p15:guide id="8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E6CD"/>
    <a:srgbClr val="FFF9F3"/>
    <a:srgbClr val="FFCC99"/>
    <a:srgbClr val="FFE7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0739" autoAdjust="0"/>
  </p:normalViewPr>
  <p:slideViewPr>
    <p:cSldViewPr>
      <p:cViewPr>
        <p:scale>
          <a:sx n="75" d="100"/>
          <a:sy n="75" d="100"/>
        </p:scale>
        <p:origin x="-2002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50" y="-102"/>
      </p:cViewPr>
      <p:guideLst>
        <p:guide orient="horz" pos="3026"/>
        <p:guide orient="horz" pos="3033"/>
        <p:guide orient="horz" pos="3120"/>
        <p:guide orient="horz" pos="3127"/>
        <p:guide pos="2046"/>
        <p:guide pos="2050"/>
        <p:guide pos="213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zh-TW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總</a:t>
            </a:r>
            <a:r>
              <a:rPr lang="zh-TW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積分</a:t>
            </a: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108</a:t>
            </a:r>
            <a:r>
              <a:rPr lang="zh-TW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分</a:t>
            </a:r>
            <a:r>
              <a:rPr lang="zh-TW" altLang="en-US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，簡稱</a:t>
            </a:r>
            <a:r>
              <a:rPr lang="en-US" altLang="zh-TW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108</a:t>
            </a:r>
            <a:r>
              <a:rPr lang="zh-TW" altLang="en-US" sz="28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方案</a:t>
            </a:r>
            <a:endParaRPr lang="zh-TW" sz="2800" dirty="0"/>
          </a:p>
        </c:rich>
      </c:tx>
      <c:layout>
        <c:manualLayout>
          <c:xMode val="edge"/>
          <c:yMode val="edge"/>
          <c:x val="0.16493886131781463"/>
          <c:y val="5.3876819923371649E-2"/>
        </c:manualLayout>
      </c:layout>
      <c:overlay val="0"/>
      <c:spPr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shade val="80000"/>
            </a:schemeClr>
          </a:contourClr>
        </a:sp3d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0.17032411120187307"/>
                  <c:y val="0.11409228664938868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rgbClr val="FFFF00"/>
                        </a:solidFill>
                      </a:rPr>
                      <a:t>志願序</a:t>
                    </a:r>
                  </a:p>
                  <a:p>
                    <a:r>
                      <a:rPr lang="en-US" altLang="zh-TW" dirty="0">
                        <a:solidFill>
                          <a:srgbClr val="FFFF00"/>
                        </a:solidFill>
                      </a:rPr>
                      <a:t>36</a:t>
                    </a:r>
                    <a:r>
                      <a:rPr lang="zh-TW" altLang="en-US" dirty="0">
                        <a:solidFill>
                          <a:srgbClr val="FFFF00"/>
                        </a:solidFill>
                      </a:rPr>
                      <a:t>分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593195005499511E-3"/>
                  <c:y val="-0.10312846665461706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ts val="1800"/>
                      </a:lnSpc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zh-TW" altLang="en-US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多元學習</a:t>
                    </a:r>
                    <a:r>
                      <a:rPr lang="en-US" altLang="zh-TW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36</a:t>
                    </a:r>
                    <a:r>
                      <a:rPr lang="zh-TW" altLang="en-US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分</a:t>
                    </a:r>
                    <a:r>
                      <a:rPr lang="en-US" altLang="zh-TW" sz="12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(</a:t>
                    </a:r>
                    <a:r>
                      <a:rPr lang="zh-TW" altLang="en-US" sz="12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均衡學習</a:t>
                    </a:r>
                    <a:r>
                      <a:rPr lang="en-US" altLang="zh-TW" sz="12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21</a:t>
                    </a:r>
                    <a:r>
                      <a:rPr lang="zh-TW" altLang="en-US" sz="12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分、服務學習</a:t>
                    </a:r>
                    <a:r>
                      <a:rPr lang="en-US" altLang="zh-TW" sz="12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15</a:t>
                    </a:r>
                    <a:r>
                      <a:rPr lang="zh-TW" altLang="en-US" sz="12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分</a:t>
                    </a:r>
                    <a:r>
                      <a:rPr lang="en-US" altLang="zh-TW" sz="1200" dirty="0" smtClean="0">
                        <a:solidFill>
                          <a:srgbClr val="FF0000"/>
                        </a:solidFill>
                        <a:latin typeface="Adobe 繁黑體 Std B" pitchFamily="34" charset="-120"/>
                        <a:ea typeface="Adobe 繁黑體 Std B" pitchFamily="34" charset="-120"/>
                      </a:rPr>
                      <a:t>)</a:t>
                    </a:r>
                    <a:endParaRPr lang="zh-TW" altLang="en-US" sz="1200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367660385884502"/>
                  <c:y val="0.1108950166399421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rgbClr val="FFFF00"/>
                        </a:solidFill>
                      </a:rPr>
                      <a:t>會考</a:t>
                    </a:r>
                  </a:p>
                  <a:p>
                    <a:r>
                      <a:rPr lang="en-US" altLang="zh-TW" dirty="0">
                        <a:solidFill>
                          <a:srgbClr val="FFFF00"/>
                        </a:solidFill>
                      </a:rPr>
                      <a:t>36</a:t>
                    </a:r>
                    <a:r>
                      <a:rPr lang="zh-TW" altLang="en-US" dirty="0">
                        <a:solidFill>
                          <a:srgbClr val="FFFF00"/>
                        </a:solidFill>
                      </a:rPr>
                      <a:t>分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3"/>
                <c:pt idx="0">
                  <c:v>第一季</c:v>
                </c:pt>
                <c:pt idx="1">
                  <c:v>第二季</c:v>
                </c:pt>
                <c:pt idx="2">
                  <c:v>第三季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6D6CE-02A3-47EE-A048-A4F1250B70FA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2DD3863-F51B-42D8-B1E0-9E978B862262}">
      <dgm:prSet phldrT="[文字]"/>
      <dgm:spPr/>
      <dgm:t>
        <a:bodyPr/>
        <a:lstStyle/>
        <a:p>
          <a:r>
            <a:rPr kumimoji="0" lang="zh-TW" altLang="en-US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難易適中</a:t>
          </a:r>
          <a:endParaRPr kumimoji="0" lang="en-US" altLang="zh-TW" b="0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kumimoji="0" lang="zh-TW" altLang="en-US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每科平均通過率 </a:t>
          </a:r>
          <a:r>
            <a:rPr kumimoji="0" lang="en-US" altLang="zh-TW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50%~55%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E7BCDC-2ED9-4A07-ADA9-F99F7536281D}" type="parTrans" cxnId="{A00A9F9F-ECE3-4165-9679-9E906AADED9D}">
      <dgm:prSet/>
      <dgm:spPr/>
      <dgm:t>
        <a:bodyPr/>
        <a:lstStyle/>
        <a:p>
          <a:endParaRPr lang="zh-TW" altLang="en-US"/>
        </a:p>
      </dgm:t>
    </dgm:pt>
    <dgm:pt modelId="{628F734A-812F-441F-98A8-5E8E1F43C3A4}" type="sibTrans" cxnId="{A00A9F9F-ECE3-4165-9679-9E906AADED9D}">
      <dgm:prSet/>
      <dgm:spPr/>
      <dgm:t>
        <a:bodyPr/>
        <a:lstStyle/>
        <a:p>
          <a:endParaRPr lang="zh-TW" altLang="en-US"/>
        </a:p>
      </dgm:t>
    </dgm:pt>
    <dgm:pt modelId="{99AEE8ED-F1C1-410F-B400-5DA846EF6FF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國文、數學、英語、社會、自然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BACE61-313A-4524-9097-F60D0C3DFB5A}" type="parTrans" cxnId="{07CB2CE0-7586-4E59-8EA1-A0DF9FC291EE}">
      <dgm:prSet/>
      <dgm:spPr/>
      <dgm:t>
        <a:bodyPr/>
        <a:lstStyle/>
        <a:p>
          <a:endParaRPr lang="zh-TW" altLang="en-US"/>
        </a:p>
      </dgm:t>
    </dgm:pt>
    <dgm:pt modelId="{5C97AAB5-EF8B-4B36-BDF1-1FC1D585536A}" type="sibTrans" cxnId="{07CB2CE0-7586-4E59-8EA1-A0DF9FC291EE}">
      <dgm:prSet/>
      <dgm:spPr/>
      <dgm:t>
        <a:bodyPr/>
        <a:lstStyle/>
        <a:p>
          <a:endParaRPr lang="zh-TW" altLang="en-US"/>
        </a:p>
      </dgm:t>
    </dgm:pt>
    <dgm:pt modelId="{29622E1E-61EF-44CD-94FB-97BE9BB02FA8}">
      <dgm:prSet phldrT="[文字]"/>
      <dgm:spPr>
        <a:solidFill>
          <a:schemeClr val="accent3"/>
        </a:solidFill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精熟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10%~20%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F2197C-C090-46F5-884A-866530673D22}" type="parTrans" cxnId="{CA1499BC-10EF-48EE-A6F7-6AC1CE0A7B71}">
      <dgm:prSet/>
      <dgm:spPr/>
      <dgm:t>
        <a:bodyPr/>
        <a:lstStyle/>
        <a:p>
          <a:endParaRPr lang="zh-TW" altLang="en-US"/>
        </a:p>
      </dgm:t>
    </dgm:pt>
    <dgm:pt modelId="{39EB5301-FDAE-4088-8CD5-F575212FA4A6}" type="sibTrans" cxnId="{CA1499BC-10EF-48EE-A6F7-6AC1CE0A7B71}">
      <dgm:prSet/>
      <dgm:spPr/>
      <dgm:t>
        <a:bodyPr/>
        <a:lstStyle/>
        <a:p>
          <a:endParaRPr lang="zh-TW" altLang="en-US"/>
        </a:p>
      </dgm:t>
    </dgm:pt>
    <dgm:pt modelId="{BBF06845-DE8C-4E95-A9A8-5B8F820F13BC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測驗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755204-8625-402F-B9A1-4CB9826C7EE7}" type="parTrans" cxnId="{B96F6B9E-05BE-415E-8C4F-676A9FEB77F8}">
      <dgm:prSet/>
      <dgm:spPr/>
      <dgm:t>
        <a:bodyPr/>
        <a:lstStyle/>
        <a:p>
          <a:endParaRPr lang="zh-TW" altLang="en-US"/>
        </a:p>
      </dgm:t>
    </dgm:pt>
    <dgm:pt modelId="{FAE7927F-15E5-40F1-9AF8-410DA5652FD2}" type="sibTrans" cxnId="{B96F6B9E-05BE-415E-8C4F-676A9FEB77F8}">
      <dgm:prSet/>
      <dgm:spPr/>
      <dgm:t>
        <a:bodyPr/>
        <a:lstStyle/>
        <a:p>
          <a:endParaRPr lang="zh-TW" altLang="en-US"/>
        </a:p>
      </dgm:t>
    </dgm:pt>
    <dgm:pt modelId="{DB78C4A0-794E-4EAB-BD9F-58F6668F308F}">
      <dgm:prSet phldrT="[文字]"/>
      <dgm:spPr>
        <a:solidFill>
          <a:schemeClr val="accent6"/>
        </a:solidFill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基礎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含以上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)/</a:t>
          </a:r>
          <a:b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待加強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0DA293-798C-4253-A543-1FF855E9C238}" type="parTrans" cxnId="{6362643A-BBE4-4858-84BD-019AAD82A92F}">
      <dgm:prSet/>
      <dgm:spPr/>
      <dgm:t>
        <a:bodyPr/>
        <a:lstStyle/>
        <a:p>
          <a:endParaRPr lang="zh-TW" altLang="en-US"/>
        </a:p>
      </dgm:t>
    </dgm:pt>
    <dgm:pt modelId="{9B811AAD-0486-4AA0-AAC4-4D4903A87526}" type="sibTrans" cxnId="{6362643A-BBE4-4858-84BD-019AAD82A92F}">
      <dgm:prSet/>
      <dgm:spPr/>
      <dgm:t>
        <a:bodyPr/>
        <a:lstStyle/>
        <a:p>
          <a:endParaRPr lang="zh-TW" altLang="en-US"/>
        </a:p>
      </dgm:t>
    </dgm:pt>
    <dgm:pt modelId="{5CA7B223-D9D2-4B5A-89FC-41FB114A7F3D}">
      <dgm:prSet phldrT="[文字]"/>
      <dgm:spPr>
        <a:solidFill>
          <a:schemeClr val="accent4"/>
        </a:solidFill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1-6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級分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7DAAFC-9CA7-4CAE-82C4-8B580031CAB6}" type="parTrans" cxnId="{E05C1028-B186-4E16-8FB5-E912018C93DA}">
      <dgm:prSet/>
      <dgm:spPr/>
      <dgm:t>
        <a:bodyPr/>
        <a:lstStyle/>
        <a:p>
          <a:endParaRPr lang="zh-TW" altLang="en-US"/>
        </a:p>
      </dgm:t>
    </dgm:pt>
    <dgm:pt modelId="{7CBEA9C7-2644-4AAB-AB5D-EB88ED41DE38}" type="sibTrans" cxnId="{E05C1028-B186-4E16-8FB5-E912018C93DA}">
      <dgm:prSet/>
      <dgm:spPr/>
      <dgm:t>
        <a:bodyPr/>
        <a:lstStyle/>
        <a:p>
          <a:endParaRPr lang="zh-TW" altLang="en-US"/>
        </a:p>
      </dgm:t>
    </dgm:pt>
    <dgm:pt modelId="{CFC6DAB6-39B4-44A5-9E0B-9300C3A79549}">
      <dgm:prSet phldrT="[文字]"/>
      <dgm:spPr>
        <a:solidFill>
          <a:schemeClr val="accent3"/>
        </a:solidFill>
      </dgm:spPr>
      <dgm:t>
        <a:bodyPr/>
        <a:lstStyle/>
        <a:p>
          <a:r>
            <a:rPr kumimoji="0" lang="en-US" altLang="zh-TW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br>
            <a:rPr kumimoji="0" lang="en-US" altLang="zh-TW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0" lang="zh-TW" altLang="en-US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基礎 </a:t>
          </a:r>
          <a:r>
            <a:rPr kumimoji="0" lang="en-US" altLang="zh-TW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45%~60%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87EED7-A494-446A-8FCA-1482454FEED5}" type="parTrans" cxnId="{0D85CEC2-07DF-4094-82E0-60D564B8C7BA}">
      <dgm:prSet/>
      <dgm:spPr/>
      <dgm:t>
        <a:bodyPr/>
        <a:lstStyle/>
        <a:p>
          <a:endParaRPr lang="zh-TW" altLang="en-US"/>
        </a:p>
      </dgm:t>
    </dgm:pt>
    <dgm:pt modelId="{EABEF76F-94BF-4D0D-AF60-FC054C556137}" type="sibTrans" cxnId="{0D85CEC2-07DF-4094-82E0-60D564B8C7BA}">
      <dgm:prSet/>
      <dgm:spPr/>
      <dgm:t>
        <a:bodyPr/>
        <a:lstStyle/>
        <a:p>
          <a:endParaRPr lang="zh-TW" altLang="en-US"/>
        </a:p>
      </dgm:t>
    </dgm:pt>
    <dgm:pt modelId="{E2B27670-2214-4D6C-965D-29505CEE4367}">
      <dgm:prSet phldrT="[文字]"/>
      <dgm:spPr>
        <a:solidFill>
          <a:schemeClr val="accent3"/>
        </a:solidFill>
      </dgm:spPr>
      <dgm:t>
        <a:bodyPr/>
        <a:lstStyle/>
        <a:p>
          <a:r>
            <a:rPr kumimoji="0" lang="en-US" altLang="zh-TW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br>
            <a:rPr kumimoji="0" lang="en-US" altLang="zh-TW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0" lang="zh-TW" altLang="en-US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待加強</a:t>
          </a:r>
          <a:r>
            <a:rPr kumimoji="0" lang="en-US" altLang="zh-TW" b="0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20%~35%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FCF2C1-D6E8-4AD2-8D0C-666AA555C2EB}" type="parTrans" cxnId="{CA7285D0-7CE0-4B6F-8AFF-B632D5BD7292}">
      <dgm:prSet/>
      <dgm:spPr/>
      <dgm:t>
        <a:bodyPr/>
        <a:lstStyle/>
        <a:p>
          <a:endParaRPr lang="zh-TW" altLang="en-US"/>
        </a:p>
      </dgm:t>
    </dgm:pt>
    <dgm:pt modelId="{43E14C34-4DE4-4ACF-BA27-E06768D99548}" type="sibTrans" cxnId="{CA7285D0-7CE0-4B6F-8AFF-B632D5BD7292}">
      <dgm:prSet/>
      <dgm:spPr/>
      <dgm:t>
        <a:bodyPr/>
        <a:lstStyle/>
        <a:p>
          <a:endParaRPr lang="zh-TW" altLang="en-US"/>
        </a:p>
      </dgm:t>
    </dgm:pt>
    <dgm:pt modelId="{684C5039-AB3D-453D-9EFE-C82A3D49B846}">
      <dgm:prSet phldrT="[文字]" custT="1"/>
      <dgm:spPr>
        <a:solidFill>
          <a:schemeClr val="accent6"/>
        </a:solidFill>
      </dgm:spPr>
      <dgm:t>
        <a:bodyPr/>
        <a:lstStyle/>
        <a:p>
          <a:pPr marL="0" algn="ctr" defTabSz="1422400" rtl="0" eaLnBrk="1" latinLnBrk="0" hangingPunct="1">
            <a:lnSpc>
              <a:spcPct val="90000"/>
            </a:lnSpc>
            <a:spcAft>
              <a:spcPts val="600"/>
            </a:spcAft>
            <a:defRPr/>
          </a:pPr>
          <a:r>
            <a:rPr lang="zh-TW" altLang="en-US" sz="3200" kern="12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英語聽力</a:t>
          </a:r>
          <a:endParaRPr lang="zh-TW" altLang="en-US" sz="32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1A6511-586F-4952-B583-8C7A50FFF03E}" type="sibTrans" cxnId="{1E097230-332E-43D6-BB34-8CC87FFC6240}">
      <dgm:prSet/>
      <dgm:spPr/>
      <dgm:t>
        <a:bodyPr/>
        <a:lstStyle/>
        <a:p>
          <a:endParaRPr lang="zh-TW" altLang="en-US"/>
        </a:p>
      </dgm:t>
    </dgm:pt>
    <dgm:pt modelId="{A9AE54EA-7A33-460E-9147-C4A4498188FC}" type="parTrans" cxnId="{1E097230-332E-43D6-BB34-8CC87FFC6240}">
      <dgm:prSet/>
      <dgm:spPr/>
      <dgm:t>
        <a:bodyPr/>
        <a:lstStyle/>
        <a:p>
          <a:endParaRPr lang="zh-TW" altLang="en-US"/>
        </a:p>
      </dgm:t>
    </dgm:pt>
    <dgm:pt modelId="{76DB18F4-2CE5-4E16-9081-DDB60CE6D729}" type="pres">
      <dgm:prSet presAssocID="{21F6D6CE-02A3-47EE-A048-A4F1250B70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F703EA7-3422-4B8A-A909-23C95C6FF82A}" type="pres">
      <dgm:prSet presAssocID="{92DD3863-F51B-42D8-B1E0-9E978B862262}" presName="vertOne" presStyleCnt="0"/>
      <dgm:spPr/>
    </dgm:pt>
    <dgm:pt modelId="{802879A8-89F0-46AB-8814-DF3D989AC499}" type="pres">
      <dgm:prSet presAssocID="{92DD3863-F51B-42D8-B1E0-9E978B862262}" presName="txOne" presStyleLbl="node0" presStyleIdx="0" presStyleCnt="1" custScaleX="97679" custScaleY="95772" custLinFactY="9145" custLinFactNeighborX="-5173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ABE37E-6EF5-4284-82C9-BB5C6F59403D}" type="pres">
      <dgm:prSet presAssocID="{92DD3863-F51B-42D8-B1E0-9E978B862262}" presName="parTransOne" presStyleCnt="0"/>
      <dgm:spPr/>
    </dgm:pt>
    <dgm:pt modelId="{E509A1A4-C1BA-4B24-85A3-E012B9761436}" type="pres">
      <dgm:prSet presAssocID="{92DD3863-F51B-42D8-B1E0-9E978B862262}" presName="horzOne" presStyleCnt="0"/>
      <dgm:spPr/>
    </dgm:pt>
    <dgm:pt modelId="{9FB9D88F-28FF-48A4-A572-04235DBFDD67}" type="pres">
      <dgm:prSet presAssocID="{99AEE8ED-F1C1-410F-B400-5DA846EF6FF2}" presName="vertTwo" presStyleCnt="0"/>
      <dgm:spPr/>
    </dgm:pt>
    <dgm:pt modelId="{0BC25A63-4B3C-4CE7-8314-5203F453B26C}" type="pres">
      <dgm:prSet presAssocID="{99AEE8ED-F1C1-410F-B400-5DA846EF6FF2}" presName="txTwo" presStyleLbl="node2" presStyleIdx="0" presStyleCnt="3" custScaleX="99134" custLinFactY="5711" custLinFactNeighborX="-6727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520055F-0BBE-4599-8D64-42D358D1CC15}" type="pres">
      <dgm:prSet presAssocID="{99AEE8ED-F1C1-410F-B400-5DA846EF6FF2}" presName="parTransTwo" presStyleCnt="0"/>
      <dgm:spPr/>
    </dgm:pt>
    <dgm:pt modelId="{15607E51-29C2-4214-A539-FC4AFC2F8623}" type="pres">
      <dgm:prSet presAssocID="{99AEE8ED-F1C1-410F-B400-5DA846EF6FF2}" presName="horzTwo" presStyleCnt="0"/>
      <dgm:spPr/>
    </dgm:pt>
    <dgm:pt modelId="{9D0AFFF9-BD66-4CBA-9E7A-219E8475BF8B}" type="pres">
      <dgm:prSet presAssocID="{29622E1E-61EF-44CD-94FB-97BE9BB02FA8}" presName="vertThree" presStyleCnt="0"/>
      <dgm:spPr/>
    </dgm:pt>
    <dgm:pt modelId="{50EFD8C2-7F24-4C01-8CA1-FB8B4FA2721B}" type="pres">
      <dgm:prSet presAssocID="{29622E1E-61EF-44CD-94FB-97BE9BB02FA8}" presName="txThree" presStyleLbl="node3" presStyleIdx="0" presStyleCnt="5" custLinFactNeighborX="-6933" custLinFactNeighborY="138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9CF471-C85C-4A3E-BFDD-07D3DE86C9B5}" type="pres">
      <dgm:prSet presAssocID="{29622E1E-61EF-44CD-94FB-97BE9BB02FA8}" presName="horzThree" presStyleCnt="0"/>
      <dgm:spPr/>
    </dgm:pt>
    <dgm:pt modelId="{92519610-290E-4347-82C1-7A60C0D67EA6}" type="pres">
      <dgm:prSet presAssocID="{39EB5301-FDAE-4088-8CD5-F575212FA4A6}" presName="sibSpaceThree" presStyleCnt="0"/>
      <dgm:spPr/>
    </dgm:pt>
    <dgm:pt modelId="{172B780E-CB36-49FC-B58F-273F64174E07}" type="pres">
      <dgm:prSet presAssocID="{CFC6DAB6-39B4-44A5-9E0B-9300C3A79549}" presName="vertThree" presStyleCnt="0"/>
      <dgm:spPr/>
    </dgm:pt>
    <dgm:pt modelId="{E64A6A70-A102-4592-9EC2-10F7F7D3975E}" type="pres">
      <dgm:prSet presAssocID="{CFC6DAB6-39B4-44A5-9E0B-9300C3A79549}" presName="txThree" presStyleLbl="node3" presStyleIdx="1" presStyleCnt="5" custLinFactNeighborX="-14213" custLinFactNeighborY="2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957F5A-8B26-451A-AAEF-D4247A505A96}" type="pres">
      <dgm:prSet presAssocID="{CFC6DAB6-39B4-44A5-9E0B-9300C3A79549}" presName="horzThree" presStyleCnt="0"/>
      <dgm:spPr/>
    </dgm:pt>
    <dgm:pt modelId="{1082FCEC-63A7-4415-B992-3DE07581B37C}" type="pres">
      <dgm:prSet presAssocID="{EABEF76F-94BF-4D0D-AF60-FC054C556137}" presName="sibSpaceThree" presStyleCnt="0"/>
      <dgm:spPr/>
    </dgm:pt>
    <dgm:pt modelId="{C6523CA3-7ADA-490B-A7D5-59CE7317266F}" type="pres">
      <dgm:prSet presAssocID="{E2B27670-2214-4D6C-965D-29505CEE4367}" presName="vertThree" presStyleCnt="0"/>
      <dgm:spPr/>
    </dgm:pt>
    <dgm:pt modelId="{D95CF39E-9D26-4C3D-BD2B-192F07DA3764}" type="pres">
      <dgm:prSet presAssocID="{E2B27670-2214-4D6C-965D-29505CEE4367}" presName="txThree" presStyleLbl="node3" presStyleIdx="2" presStyleCnt="5" custLinFactNeighborX="-18256" custLinFactNeighborY="2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82C05F-CA1E-4170-8007-56B03FAE869A}" type="pres">
      <dgm:prSet presAssocID="{E2B27670-2214-4D6C-965D-29505CEE4367}" presName="horzThree" presStyleCnt="0"/>
      <dgm:spPr/>
    </dgm:pt>
    <dgm:pt modelId="{DADD586E-4987-4CE5-8395-FD50572DF181}" type="pres">
      <dgm:prSet presAssocID="{5C97AAB5-EF8B-4B36-BDF1-1FC1D585536A}" presName="sibSpaceTwo" presStyleCnt="0"/>
      <dgm:spPr/>
    </dgm:pt>
    <dgm:pt modelId="{F7ABBC99-343B-41EE-BA2E-64C394E8B2E6}" type="pres">
      <dgm:prSet presAssocID="{BBF06845-DE8C-4E95-A9A8-5B8F820F13BC}" presName="vertTwo" presStyleCnt="0"/>
      <dgm:spPr/>
    </dgm:pt>
    <dgm:pt modelId="{28F003FD-135A-41C3-B5F4-91B9FFE3F575}" type="pres">
      <dgm:prSet presAssocID="{BBF06845-DE8C-4E95-A9A8-5B8F820F13BC}" presName="txTwo" presStyleLbl="node2" presStyleIdx="1" presStyleCnt="3" custLinFactY="5871" custLinFactNeighborX="-21151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0428AD-31D2-4A7C-8361-6F1BBB779941}" type="pres">
      <dgm:prSet presAssocID="{BBF06845-DE8C-4E95-A9A8-5B8F820F13BC}" presName="parTransTwo" presStyleCnt="0"/>
      <dgm:spPr/>
    </dgm:pt>
    <dgm:pt modelId="{8069EBA7-3121-4F94-A512-C201B0CB8D98}" type="pres">
      <dgm:prSet presAssocID="{BBF06845-DE8C-4E95-A9A8-5B8F820F13BC}" presName="horzTwo" presStyleCnt="0"/>
      <dgm:spPr/>
    </dgm:pt>
    <dgm:pt modelId="{B9B11A5C-1D72-43D8-9DD5-E50303735828}" type="pres">
      <dgm:prSet presAssocID="{5CA7B223-D9D2-4B5A-89FC-41FB114A7F3D}" presName="vertThree" presStyleCnt="0"/>
      <dgm:spPr/>
    </dgm:pt>
    <dgm:pt modelId="{7E188A53-206B-4322-895F-788FDF988A60}" type="pres">
      <dgm:prSet presAssocID="{5CA7B223-D9D2-4B5A-89FC-41FB114A7F3D}" presName="txThree" presStyleLbl="node3" presStyleIdx="3" presStyleCnt="5" custLinFactNeighborX="-21151" custLinFactNeighborY="1388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77AA9F3-38F8-4046-A0F9-0971DC5A7467}" type="pres">
      <dgm:prSet presAssocID="{5CA7B223-D9D2-4B5A-89FC-41FB114A7F3D}" presName="horzThree" presStyleCnt="0"/>
      <dgm:spPr/>
    </dgm:pt>
    <dgm:pt modelId="{AAB14D1B-AC67-4A85-9DCA-CB0ACDB8EDD6}" type="pres">
      <dgm:prSet presAssocID="{FAE7927F-15E5-40F1-9AF8-410DA5652FD2}" presName="sibSpaceTwo" presStyleCnt="0"/>
      <dgm:spPr/>
    </dgm:pt>
    <dgm:pt modelId="{F4D4F7CB-AB4D-4615-AF88-D380EC6B0332}" type="pres">
      <dgm:prSet presAssocID="{684C5039-AB3D-453D-9EFE-C82A3D49B846}" presName="vertTwo" presStyleCnt="0"/>
      <dgm:spPr/>
    </dgm:pt>
    <dgm:pt modelId="{9E54933C-F873-47A5-BA11-8B496C34F470}" type="pres">
      <dgm:prSet presAssocID="{684C5039-AB3D-453D-9EFE-C82A3D49B846}" presName="txTwo" presStyleLbl="node2" presStyleIdx="2" presStyleCnt="3" custLinFactNeighborX="-679" custLinFactNeighborY="517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57F014C-8AD4-4FDF-A1C4-87AD140EA960}" type="pres">
      <dgm:prSet presAssocID="{684C5039-AB3D-453D-9EFE-C82A3D49B846}" presName="parTransTwo" presStyleCnt="0"/>
      <dgm:spPr/>
    </dgm:pt>
    <dgm:pt modelId="{90892D18-FCF5-4089-BD7B-5C442BA21CFE}" type="pres">
      <dgm:prSet presAssocID="{684C5039-AB3D-453D-9EFE-C82A3D49B846}" presName="horzTwo" presStyleCnt="0"/>
      <dgm:spPr/>
    </dgm:pt>
    <dgm:pt modelId="{4D5345D7-6CAA-41A9-A704-00523422D2C8}" type="pres">
      <dgm:prSet presAssocID="{DB78C4A0-794E-4EAB-BD9F-58F6668F308F}" presName="vertThree" presStyleCnt="0"/>
      <dgm:spPr/>
    </dgm:pt>
    <dgm:pt modelId="{B8640255-276C-41BA-8282-6D931FC6596B}" type="pres">
      <dgm:prSet presAssocID="{DB78C4A0-794E-4EAB-BD9F-58F6668F308F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9FD660-E7A1-4E83-B6D8-9EEF9505E74C}" type="pres">
      <dgm:prSet presAssocID="{DB78C4A0-794E-4EAB-BD9F-58F6668F308F}" presName="horzThree" presStyleCnt="0"/>
      <dgm:spPr/>
    </dgm:pt>
  </dgm:ptLst>
  <dgm:cxnLst>
    <dgm:cxn modelId="{07CB2CE0-7586-4E59-8EA1-A0DF9FC291EE}" srcId="{92DD3863-F51B-42D8-B1E0-9E978B862262}" destId="{99AEE8ED-F1C1-410F-B400-5DA846EF6FF2}" srcOrd="0" destOrd="0" parTransId="{A1BACE61-313A-4524-9097-F60D0C3DFB5A}" sibTransId="{5C97AAB5-EF8B-4B36-BDF1-1FC1D585536A}"/>
    <dgm:cxn modelId="{E05C1028-B186-4E16-8FB5-E912018C93DA}" srcId="{BBF06845-DE8C-4E95-A9A8-5B8F820F13BC}" destId="{5CA7B223-D9D2-4B5A-89FC-41FB114A7F3D}" srcOrd="0" destOrd="0" parTransId="{E27DAAFC-9CA7-4CAE-82C4-8B580031CAB6}" sibTransId="{7CBEA9C7-2644-4AAB-AB5D-EB88ED41DE38}"/>
    <dgm:cxn modelId="{CE29A5E4-DC40-4B54-A0B0-8538358BB56D}" type="presOf" srcId="{29622E1E-61EF-44CD-94FB-97BE9BB02FA8}" destId="{50EFD8C2-7F24-4C01-8CA1-FB8B4FA2721B}" srcOrd="0" destOrd="0" presId="urn:microsoft.com/office/officeart/2005/8/layout/hierarchy4"/>
    <dgm:cxn modelId="{CA1499BC-10EF-48EE-A6F7-6AC1CE0A7B71}" srcId="{99AEE8ED-F1C1-410F-B400-5DA846EF6FF2}" destId="{29622E1E-61EF-44CD-94FB-97BE9BB02FA8}" srcOrd="0" destOrd="0" parTransId="{2EF2197C-C090-46F5-884A-866530673D22}" sibTransId="{39EB5301-FDAE-4088-8CD5-F575212FA4A6}"/>
    <dgm:cxn modelId="{605998D2-C559-474C-AD60-888133CBB7AA}" type="presOf" srcId="{21F6D6CE-02A3-47EE-A048-A4F1250B70FA}" destId="{76DB18F4-2CE5-4E16-9081-DDB60CE6D729}" srcOrd="0" destOrd="0" presId="urn:microsoft.com/office/officeart/2005/8/layout/hierarchy4"/>
    <dgm:cxn modelId="{AD82962A-6364-4471-A79A-03E8A6099A88}" type="presOf" srcId="{99AEE8ED-F1C1-410F-B400-5DA846EF6FF2}" destId="{0BC25A63-4B3C-4CE7-8314-5203F453B26C}" srcOrd="0" destOrd="0" presId="urn:microsoft.com/office/officeart/2005/8/layout/hierarchy4"/>
    <dgm:cxn modelId="{CA7285D0-7CE0-4B6F-8AFF-B632D5BD7292}" srcId="{99AEE8ED-F1C1-410F-B400-5DA846EF6FF2}" destId="{E2B27670-2214-4D6C-965D-29505CEE4367}" srcOrd="2" destOrd="0" parTransId="{0DFCF2C1-D6E8-4AD2-8D0C-666AA555C2EB}" sibTransId="{43E14C34-4DE4-4ACF-BA27-E06768D99548}"/>
    <dgm:cxn modelId="{6362643A-BBE4-4858-84BD-019AAD82A92F}" srcId="{684C5039-AB3D-453D-9EFE-C82A3D49B846}" destId="{DB78C4A0-794E-4EAB-BD9F-58F6668F308F}" srcOrd="0" destOrd="0" parTransId="{FE0DA293-798C-4253-A543-1FF855E9C238}" sibTransId="{9B811AAD-0486-4AA0-AAC4-4D4903A87526}"/>
    <dgm:cxn modelId="{F6FB5872-441B-4B78-8BCE-7DF30B95B814}" type="presOf" srcId="{DB78C4A0-794E-4EAB-BD9F-58F6668F308F}" destId="{B8640255-276C-41BA-8282-6D931FC6596B}" srcOrd="0" destOrd="0" presId="urn:microsoft.com/office/officeart/2005/8/layout/hierarchy4"/>
    <dgm:cxn modelId="{506CCC49-E287-4E95-A2E1-FEBF5B43C314}" type="presOf" srcId="{5CA7B223-D9D2-4B5A-89FC-41FB114A7F3D}" destId="{7E188A53-206B-4322-895F-788FDF988A60}" srcOrd="0" destOrd="0" presId="urn:microsoft.com/office/officeart/2005/8/layout/hierarchy4"/>
    <dgm:cxn modelId="{1E097230-332E-43D6-BB34-8CC87FFC6240}" srcId="{92DD3863-F51B-42D8-B1E0-9E978B862262}" destId="{684C5039-AB3D-453D-9EFE-C82A3D49B846}" srcOrd="2" destOrd="0" parTransId="{A9AE54EA-7A33-460E-9147-C4A4498188FC}" sibTransId="{511A6511-586F-4952-B583-8C7A50FFF03E}"/>
    <dgm:cxn modelId="{CBE02396-1B27-4AFC-9232-900068F3CDDB}" type="presOf" srcId="{684C5039-AB3D-453D-9EFE-C82A3D49B846}" destId="{9E54933C-F873-47A5-BA11-8B496C34F470}" srcOrd="0" destOrd="0" presId="urn:microsoft.com/office/officeart/2005/8/layout/hierarchy4"/>
    <dgm:cxn modelId="{E15DCB8A-B10F-485F-9540-15FBBFFBDC2C}" type="presOf" srcId="{E2B27670-2214-4D6C-965D-29505CEE4367}" destId="{D95CF39E-9D26-4C3D-BD2B-192F07DA3764}" srcOrd="0" destOrd="0" presId="urn:microsoft.com/office/officeart/2005/8/layout/hierarchy4"/>
    <dgm:cxn modelId="{A00A9F9F-ECE3-4165-9679-9E906AADED9D}" srcId="{21F6D6CE-02A3-47EE-A048-A4F1250B70FA}" destId="{92DD3863-F51B-42D8-B1E0-9E978B862262}" srcOrd="0" destOrd="0" parTransId="{65E7BCDC-2ED9-4A07-ADA9-F99F7536281D}" sibTransId="{628F734A-812F-441F-98A8-5E8E1F43C3A4}"/>
    <dgm:cxn modelId="{AA1CAA78-07C4-4156-B09A-FEC30BDD3F15}" type="presOf" srcId="{BBF06845-DE8C-4E95-A9A8-5B8F820F13BC}" destId="{28F003FD-135A-41C3-B5F4-91B9FFE3F575}" srcOrd="0" destOrd="0" presId="urn:microsoft.com/office/officeart/2005/8/layout/hierarchy4"/>
    <dgm:cxn modelId="{0D85CEC2-07DF-4094-82E0-60D564B8C7BA}" srcId="{99AEE8ED-F1C1-410F-B400-5DA846EF6FF2}" destId="{CFC6DAB6-39B4-44A5-9E0B-9300C3A79549}" srcOrd="1" destOrd="0" parTransId="{3D87EED7-A494-446A-8FCA-1482454FEED5}" sibTransId="{EABEF76F-94BF-4D0D-AF60-FC054C556137}"/>
    <dgm:cxn modelId="{B96F6B9E-05BE-415E-8C4F-676A9FEB77F8}" srcId="{92DD3863-F51B-42D8-B1E0-9E978B862262}" destId="{BBF06845-DE8C-4E95-A9A8-5B8F820F13BC}" srcOrd="1" destOrd="0" parTransId="{C7755204-8625-402F-B9A1-4CB9826C7EE7}" sibTransId="{FAE7927F-15E5-40F1-9AF8-410DA5652FD2}"/>
    <dgm:cxn modelId="{5CD8516E-ABC8-4798-A289-789C27F2143B}" type="presOf" srcId="{92DD3863-F51B-42D8-B1E0-9E978B862262}" destId="{802879A8-89F0-46AB-8814-DF3D989AC499}" srcOrd="0" destOrd="0" presId="urn:microsoft.com/office/officeart/2005/8/layout/hierarchy4"/>
    <dgm:cxn modelId="{ED05D54D-65DB-41B3-9BF2-5701C8719C05}" type="presOf" srcId="{CFC6DAB6-39B4-44A5-9E0B-9300C3A79549}" destId="{E64A6A70-A102-4592-9EC2-10F7F7D3975E}" srcOrd="0" destOrd="0" presId="urn:microsoft.com/office/officeart/2005/8/layout/hierarchy4"/>
    <dgm:cxn modelId="{E2C953F3-D165-43DF-8EDE-9DF91A25E8F0}" type="presParOf" srcId="{76DB18F4-2CE5-4E16-9081-DDB60CE6D729}" destId="{8F703EA7-3422-4B8A-A909-23C95C6FF82A}" srcOrd="0" destOrd="0" presId="urn:microsoft.com/office/officeart/2005/8/layout/hierarchy4"/>
    <dgm:cxn modelId="{F92BFF27-A4D7-40E9-920E-79CA2EAB47D3}" type="presParOf" srcId="{8F703EA7-3422-4B8A-A909-23C95C6FF82A}" destId="{802879A8-89F0-46AB-8814-DF3D989AC499}" srcOrd="0" destOrd="0" presId="urn:microsoft.com/office/officeart/2005/8/layout/hierarchy4"/>
    <dgm:cxn modelId="{EE7D356C-BE85-46B4-A5FF-E0AFD4C100B5}" type="presParOf" srcId="{8F703EA7-3422-4B8A-A909-23C95C6FF82A}" destId="{E7ABE37E-6EF5-4284-82C9-BB5C6F59403D}" srcOrd="1" destOrd="0" presId="urn:microsoft.com/office/officeart/2005/8/layout/hierarchy4"/>
    <dgm:cxn modelId="{A277CEE1-5E48-4AE6-B644-A8032D20109E}" type="presParOf" srcId="{8F703EA7-3422-4B8A-A909-23C95C6FF82A}" destId="{E509A1A4-C1BA-4B24-85A3-E012B9761436}" srcOrd="2" destOrd="0" presId="urn:microsoft.com/office/officeart/2005/8/layout/hierarchy4"/>
    <dgm:cxn modelId="{5EE0E83A-3652-446A-8AF1-7999CA5FC893}" type="presParOf" srcId="{E509A1A4-C1BA-4B24-85A3-E012B9761436}" destId="{9FB9D88F-28FF-48A4-A572-04235DBFDD67}" srcOrd="0" destOrd="0" presId="urn:microsoft.com/office/officeart/2005/8/layout/hierarchy4"/>
    <dgm:cxn modelId="{3521F2C2-E122-416A-A6BF-EAF6EBC4FC62}" type="presParOf" srcId="{9FB9D88F-28FF-48A4-A572-04235DBFDD67}" destId="{0BC25A63-4B3C-4CE7-8314-5203F453B26C}" srcOrd="0" destOrd="0" presId="urn:microsoft.com/office/officeart/2005/8/layout/hierarchy4"/>
    <dgm:cxn modelId="{06DC0F3A-B2FB-4256-AE82-85DD31724407}" type="presParOf" srcId="{9FB9D88F-28FF-48A4-A572-04235DBFDD67}" destId="{0520055F-0BBE-4599-8D64-42D358D1CC15}" srcOrd="1" destOrd="0" presId="urn:microsoft.com/office/officeart/2005/8/layout/hierarchy4"/>
    <dgm:cxn modelId="{ADD8161C-EA23-47C6-8042-989867FF55E6}" type="presParOf" srcId="{9FB9D88F-28FF-48A4-A572-04235DBFDD67}" destId="{15607E51-29C2-4214-A539-FC4AFC2F8623}" srcOrd="2" destOrd="0" presId="urn:microsoft.com/office/officeart/2005/8/layout/hierarchy4"/>
    <dgm:cxn modelId="{18F043E6-DA2E-4CD4-A5A9-E7A94FB1E051}" type="presParOf" srcId="{15607E51-29C2-4214-A539-FC4AFC2F8623}" destId="{9D0AFFF9-BD66-4CBA-9E7A-219E8475BF8B}" srcOrd="0" destOrd="0" presId="urn:microsoft.com/office/officeart/2005/8/layout/hierarchy4"/>
    <dgm:cxn modelId="{99B8FBD2-A3F9-4711-81C4-1FFAB2034F74}" type="presParOf" srcId="{9D0AFFF9-BD66-4CBA-9E7A-219E8475BF8B}" destId="{50EFD8C2-7F24-4C01-8CA1-FB8B4FA2721B}" srcOrd="0" destOrd="0" presId="urn:microsoft.com/office/officeart/2005/8/layout/hierarchy4"/>
    <dgm:cxn modelId="{42EAB1C6-F9D9-45CF-BC90-D2BD57F64B82}" type="presParOf" srcId="{9D0AFFF9-BD66-4CBA-9E7A-219E8475BF8B}" destId="{B39CF471-C85C-4A3E-BFDD-07D3DE86C9B5}" srcOrd="1" destOrd="0" presId="urn:microsoft.com/office/officeart/2005/8/layout/hierarchy4"/>
    <dgm:cxn modelId="{0C0EEB5D-C46D-45E4-981F-517B6A6A0DBC}" type="presParOf" srcId="{15607E51-29C2-4214-A539-FC4AFC2F8623}" destId="{92519610-290E-4347-82C1-7A60C0D67EA6}" srcOrd="1" destOrd="0" presId="urn:microsoft.com/office/officeart/2005/8/layout/hierarchy4"/>
    <dgm:cxn modelId="{A1471E91-DE97-44D2-A4F9-B3CBEC74C543}" type="presParOf" srcId="{15607E51-29C2-4214-A539-FC4AFC2F8623}" destId="{172B780E-CB36-49FC-B58F-273F64174E07}" srcOrd="2" destOrd="0" presId="urn:microsoft.com/office/officeart/2005/8/layout/hierarchy4"/>
    <dgm:cxn modelId="{1DF4A0DC-D981-4B79-B44B-99A5D9D08761}" type="presParOf" srcId="{172B780E-CB36-49FC-B58F-273F64174E07}" destId="{E64A6A70-A102-4592-9EC2-10F7F7D3975E}" srcOrd="0" destOrd="0" presId="urn:microsoft.com/office/officeart/2005/8/layout/hierarchy4"/>
    <dgm:cxn modelId="{884246DE-FB7D-4500-8257-9488DB56F3F7}" type="presParOf" srcId="{172B780E-CB36-49FC-B58F-273F64174E07}" destId="{AB957F5A-8B26-451A-AAEF-D4247A505A96}" srcOrd="1" destOrd="0" presId="urn:microsoft.com/office/officeart/2005/8/layout/hierarchy4"/>
    <dgm:cxn modelId="{55BA291B-F3BE-42F8-9997-EB087290232F}" type="presParOf" srcId="{15607E51-29C2-4214-A539-FC4AFC2F8623}" destId="{1082FCEC-63A7-4415-B992-3DE07581B37C}" srcOrd="3" destOrd="0" presId="urn:microsoft.com/office/officeart/2005/8/layout/hierarchy4"/>
    <dgm:cxn modelId="{262E6E54-68C4-4F95-BBA0-D872892985D6}" type="presParOf" srcId="{15607E51-29C2-4214-A539-FC4AFC2F8623}" destId="{C6523CA3-7ADA-490B-A7D5-59CE7317266F}" srcOrd="4" destOrd="0" presId="urn:microsoft.com/office/officeart/2005/8/layout/hierarchy4"/>
    <dgm:cxn modelId="{DB66D9CF-E44A-4040-8EF4-C17C909A011D}" type="presParOf" srcId="{C6523CA3-7ADA-490B-A7D5-59CE7317266F}" destId="{D95CF39E-9D26-4C3D-BD2B-192F07DA3764}" srcOrd="0" destOrd="0" presId="urn:microsoft.com/office/officeart/2005/8/layout/hierarchy4"/>
    <dgm:cxn modelId="{1CD35A7B-2822-40FF-897F-FCEAC96E5FB2}" type="presParOf" srcId="{C6523CA3-7ADA-490B-A7D5-59CE7317266F}" destId="{0982C05F-CA1E-4170-8007-56B03FAE869A}" srcOrd="1" destOrd="0" presId="urn:microsoft.com/office/officeart/2005/8/layout/hierarchy4"/>
    <dgm:cxn modelId="{0F19D5D3-4FD9-44AE-ADF9-8BDD7F269B03}" type="presParOf" srcId="{E509A1A4-C1BA-4B24-85A3-E012B9761436}" destId="{DADD586E-4987-4CE5-8395-FD50572DF181}" srcOrd="1" destOrd="0" presId="urn:microsoft.com/office/officeart/2005/8/layout/hierarchy4"/>
    <dgm:cxn modelId="{342F59D9-4420-4A4A-8D13-BE9DAB5BC31D}" type="presParOf" srcId="{E509A1A4-C1BA-4B24-85A3-E012B9761436}" destId="{F7ABBC99-343B-41EE-BA2E-64C394E8B2E6}" srcOrd="2" destOrd="0" presId="urn:microsoft.com/office/officeart/2005/8/layout/hierarchy4"/>
    <dgm:cxn modelId="{28619C01-0239-4DEE-94FA-70ED92F8836F}" type="presParOf" srcId="{F7ABBC99-343B-41EE-BA2E-64C394E8B2E6}" destId="{28F003FD-135A-41C3-B5F4-91B9FFE3F575}" srcOrd="0" destOrd="0" presId="urn:microsoft.com/office/officeart/2005/8/layout/hierarchy4"/>
    <dgm:cxn modelId="{56F8995F-0FDA-473A-AD21-B9F443D35F0B}" type="presParOf" srcId="{F7ABBC99-343B-41EE-BA2E-64C394E8B2E6}" destId="{130428AD-31D2-4A7C-8361-6F1BBB779941}" srcOrd="1" destOrd="0" presId="urn:microsoft.com/office/officeart/2005/8/layout/hierarchy4"/>
    <dgm:cxn modelId="{98ECD8BA-056D-40C1-BC47-740DF4893243}" type="presParOf" srcId="{F7ABBC99-343B-41EE-BA2E-64C394E8B2E6}" destId="{8069EBA7-3121-4F94-A512-C201B0CB8D98}" srcOrd="2" destOrd="0" presId="urn:microsoft.com/office/officeart/2005/8/layout/hierarchy4"/>
    <dgm:cxn modelId="{F3E8B05E-CE32-4C74-B55D-B02E80480B88}" type="presParOf" srcId="{8069EBA7-3121-4F94-A512-C201B0CB8D98}" destId="{B9B11A5C-1D72-43D8-9DD5-E50303735828}" srcOrd="0" destOrd="0" presId="urn:microsoft.com/office/officeart/2005/8/layout/hierarchy4"/>
    <dgm:cxn modelId="{AE72CD2A-954B-4AFE-B6EA-D10B14A06D36}" type="presParOf" srcId="{B9B11A5C-1D72-43D8-9DD5-E50303735828}" destId="{7E188A53-206B-4322-895F-788FDF988A60}" srcOrd="0" destOrd="0" presId="urn:microsoft.com/office/officeart/2005/8/layout/hierarchy4"/>
    <dgm:cxn modelId="{536E0AB9-0B7B-450A-905A-B260C4CC1FCD}" type="presParOf" srcId="{B9B11A5C-1D72-43D8-9DD5-E50303735828}" destId="{F77AA9F3-38F8-4046-A0F9-0971DC5A7467}" srcOrd="1" destOrd="0" presId="urn:microsoft.com/office/officeart/2005/8/layout/hierarchy4"/>
    <dgm:cxn modelId="{530032CE-71AC-43AB-BB79-70D5FD15FF06}" type="presParOf" srcId="{E509A1A4-C1BA-4B24-85A3-E012B9761436}" destId="{AAB14D1B-AC67-4A85-9DCA-CB0ACDB8EDD6}" srcOrd="3" destOrd="0" presId="urn:microsoft.com/office/officeart/2005/8/layout/hierarchy4"/>
    <dgm:cxn modelId="{35F13300-06A0-4FB8-A71C-7CA57C167336}" type="presParOf" srcId="{E509A1A4-C1BA-4B24-85A3-E012B9761436}" destId="{F4D4F7CB-AB4D-4615-AF88-D380EC6B0332}" srcOrd="4" destOrd="0" presId="urn:microsoft.com/office/officeart/2005/8/layout/hierarchy4"/>
    <dgm:cxn modelId="{BF7D333D-39C4-475A-9BF1-CBE444DA9220}" type="presParOf" srcId="{F4D4F7CB-AB4D-4615-AF88-D380EC6B0332}" destId="{9E54933C-F873-47A5-BA11-8B496C34F470}" srcOrd="0" destOrd="0" presId="urn:microsoft.com/office/officeart/2005/8/layout/hierarchy4"/>
    <dgm:cxn modelId="{0EC20C14-7093-4A42-8372-8AA20B0DCF54}" type="presParOf" srcId="{F4D4F7CB-AB4D-4615-AF88-D380EC6B0332}" destId="{257F014C-8AD4-4FDF-A1C4-87AD140EA960}" srcOrd="1" destOrd="0" presId="urn:microsoft.com/office/officeart/2005/8/layout/hierarchy4"/>
    <dgm:cxn modelId="{4FCF10CF-F762-4346-B92A-DDFBA5090C66}" type="presParOf" srcId="{F4D4F7CB-AB4D-4615-AF88-D380EC6B0332}" destId="{90892D18-FCF5-4089-BD7B-5C442BA21CFE}" srcOrd="2" destOrd="0" presId="urn:microsoft.com/office/officeart/2005/8/layout/hierarchy4"/>
    <dgm:cxn modelId="{20C806E1-C01F-4052-9E11-E3F495CC9EAD}" type="presParOf" srcId="{90892D18-FCF5-4089-BD7B-5C442BA21CFE}" destId="{4D5345D7-6CAA-41A9-A704-00523422D2C8}" srcOrd="0" destOrd="0" presId="urn:microsoft.com/office/officeart/2005/8/layout/hierarchy4"/>
    <dgm:cxn modelId="{05AE1888-4C3D-49FB-82A4-E6EE59ED1772}" type="presParOf" srcId="{4D5345D7-6CAA-41A9-A704-00523422D2C8}" destId="{B8640255-276C-41BA-8282-6D931FC6596B}" srcOrd="0" destOrd="0" presId="urn:microsoft.com/office/officeart/2005/8/layout/hierarchy4"/>
    <dgm:cxn modelId="{8F8BBB67-215B-4BF7-AA57-4FD1321B72FA}" type="presParOf" srcId="{4D5345D7-6CAA-41A9-A704-00523422D2C8}" destId="{FC9FD660-E7A1-4E83-B6D8-9EEF9505E7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79A8-89F0-46AB-8814-DF3D989AC499}">
      <dsp:nvSpPr>
        <dsp:cNvPr id="0" name=""/>
        <dsp:cNvSpPr/>
      </dsp:nvSpPr>
      <dsp:spPr>
        <a:xfrm>
          <a:off x="0" y="264217"/>
          <a:ext cx="6641560" cy="1457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難易適中</a:t>
          </a:r>
          <a:endParaRPr kumimoji="0" lang="en-US" altLang="zh-TW" sz="2400" b="0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每科平均通過率 </a:t>
          </a:r>
          <a:r>
            <a:rPr kumimoji="0" lang="en-US" altLang="zh-TW" sz="24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50%~55%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701" y="306918"/>
        <a:ext cx="6556158" cy="1372529"/>
      </dsp:txXfrm>
    </dsp:sp>
    <dsp:sp modelId="{0BC25A63-4B3C-4CE7-8314-5203F453B26C}">
      <dsp:nvSpPr>
        <dsp:cNvPr id="0" name=""/>
        <dsp:cNvSpPr/>
      </dsp:nvSpPr>
      <dsp:spPr>
        <a:xfrm>
          <a:off x="0" y="1791820"/>
          <a:ext cx="3950322" cy="1522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國文、數學、英語、社會、自然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586" y="1836406"/>
        <a:ext cx="3861150" cy="1433122"/>
      </dsp:txXfrm>
    </dsp:sp>
    <dsp:sp modelId="{50EFD8C2-7F24-4C01-8CA1-FB8B4FA2721B}">
      <dsp:nvSpPr>
        <dsp:cNvPr id="0" name=""/>
        <dsp:cNvSpPr/>
      </dsp:nvSpPr>
      <dsp:spPr>
        <a:xfrm>
          <a:off x="0" y="3230233"/>
          <a:ext cx="1292098" cy="15222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b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精熟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10%~20%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844" y="3268077"/>
        <a:ext cx="1216410" cy="1446606"/>
      </dsp:txXfrm>
    </dsp:sp>
    <dsp:sp modelId="{E64A6A70-A102-4592-9EC2-10F7F7D3975E}">
      <dsp:nvSpPr>
        <dsp:cNvPr id="0" name=""/>
        <dsp:cNvSpPr/>
      </dsp:nvSpPr>
      <dsp:spPr>
        <a:xfrm>
          <a:off x="1168892" y="3230233"/>
          <a:ext cx="1292098" cy="15222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br>
            <a:rPr kumimoji="0" lang="en-US" altLang="zh-TW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0" lang="zh-TW" altLang="en-US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基礎 </a:t>
          </a:r>
          <a:r>
            <a:rPr kumimoji="0" lang="en-US" altLang="zh-TW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45%~60%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06736" y="3268077"/>
        <a:ext cx="1216410" cy="1446606"/>
      </dsp:txXfrm>
    </dsp:sp>
    <dsp:sp modelId="{D95CF39E-9D26-4C3D-BD2B-192F07DA3764}">
      <dsp:nvSpPr>
        <dsp:cNvPr id="0" name=""/>
        <dsp:cNvSpPr/>
      </dsp:nvSpPr>
      <dsp:spPr>
        <a:xfrm>
          <a:off x="2463019" y="3230233"/>
          <a:ext cx="1292098" cy="15222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br>
            <a:rPr kumimoji="0" lang="en-US" altLang="zh-TW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0" lang="zh-TW" altLang="en-US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待加強</a:t>
          </a:r>
          <a:r>
            <a:rPr kumimoji="0" lang="en-US" altLang="zh-TW" sz="1700" b="0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20%~35%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00863" y="3268077"/>
        <a:ext cx="1216410" cy="1446606"/>
      </dsp:txXfrm>
    </dsp:sp>
    <dsp:sp modelId="{28F003FD-135A-41C3-B5F4-91B9FFE3F575}">
      <dsp:nvSpPr>
        <dsp:cNvPr id="0" name=""/>
        <dsp:cNvSpPr/>
      </dsp:nvSpPr>
      <dsp:spPr>
        <a:xfrm>
          <a:off x="3826248" y="1794256"/>
          <a:ext cx="1292098" cy="152229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寫作</a:t>
          </a:r>
          <a:endParaRPr lang="en-US" altLang="zh-TW" sz="24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測驗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64092" y="1832100"/>
        <a:ext cx="1216410" cy="1446606"/>
      </dsp:txXfrm>
    </dsp:sp>
    <dsp:sp modelId="{7E188A53-206B-4322-895F-788FDF988A60}">
      <dsp:nvSpPr>
        <dsp:cNvPr id="0" name=""/>
        <dsp:cNvSpPr/>
      </dsp:nvSpPr>
      <dsp:spPr>
        <a:xfrm>
          <a:off x="3826248" y="3230233"/>
          <a:ext cx="1292098" cy="152229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1-6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級分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64092" y="3268077"/>
        <a:ext cx="1216410" cy="1446606"/>
      </dsp:txXfrm>
    </dsp:sp>
    <dsp:sp modelId="{9E54933C-F873-47A5-BA11-8B496C34F470}">
      <dsp:nvSpPr>
        <dsp:cNvPr id="0" name=""/>
        <dsp:cNvSpPr/>
      </dsp:nvSpPr>
      <dsp:spPr>
        <a:xfrm>
          <a:off x="5491401" y="1646057"/>
          <a:ext cx="1292098" cy="152229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algn="ctr" defTabSz="1422400" rtl="0" eaLnBrk="1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defRPr/>
          </a:pPr>
          <a:r>
            <a:rPr lang="zh-TW" altLang="en-US" sz="3200" kern="12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英語聽力</a:t>
          </a:r>
          <a:endParaRPr lang="zh-TW" altLang="en-US" sz="32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529245" y="1683901"/>
        <a:ext cx="1216410" cy="1446606"/>
      </dsp:txXfrm>
    </dsp:sp>
    <dsp:sp modelId="{B8640255-276C-41BA-8282-6D931FC6596B}">
      <dsp:nvSpPr>
        <dsp:cNvPr id="0" name=""/>
        <dsp:cNvSpPr/>
      </dsp:nvSpPr>
      <dsp:spPr>
        <a:xfrm>
          <a:off x="5500174" y="3227176"/>
          <a:ext cx="1292098" cy="152229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基礎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含以上</a:t>
          </a: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)/</a:t>
          </a:r>
          <a:b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待加強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38018" y="3265020"/>
        <a:ext cx="1216410" cy="1446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584" tIns="45793" rIns="91584" bIns="457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584" tIns="45793" rIns="91584" bIns="45793" rtlCol="0"/>
          <a:lstStyle>
            <a:lvl1pPr algn="r">
              <a:defRPr sz="1200"/>
            </a:lvl1pPr>
          </a:lstStyle>
          <a:p>
            <a:fld id="{549B47BE-838A-4C89-AA62-5519E3B638B5}" type="datetimeFigureOut">
              <a:rPr lang="zh-TW" altLang="en-US" smtClean="0"/>
              <a:pPr/>
              <a:t>2018/9/18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9428589"/>
            <a:ext cx="2945659" cy="496332"/>
          </a:xfrm>
          <a:prstGeom prst="rect">
            <a:avLst/>
          </a:prstGeom>
        </p:spPr>
        <p:txBody>
          <a:bodyPr vert="horz" lIns="91584" tIns="45793" rIns="91584" bIns="457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9"/>
            <a:ext cx="2945659" cy="496332"/>
          </a:xfrm>
          <a:prstGeom prst="rect">
            <a:avLst/>
          </a:prstGeom>
        </p:spPr>
        <p:txBody>
          <a:bodyPr vert="horz" lIns="91584" tIns="45793" rIns="91584" bIns="45793" rtlCol="0" anchor="b"/>
          <a:lstStyle>
            <a:lvl1pPr algn="r">
              <a:defRPr sz="1200"/>
            </a:lvl1pPr>
          </a:lstStyle>
          <a:p>
            <a:fld id="{F30AFEDB-F653-45E4-B4A7-39F0D091AA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9867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553" cy="496332"/>
          </a:xfrm>
          <a:prstGeom prst="rect">
            <a:avLst/>
          </a:prstGeom>
        </p:spPr>
        <p:txBody>
          <a:bodyPr vert="horz" lIns="91584" tIns="45793" rIns="91584" bIns="457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534" y="2"/>
            <a:ext cx="2945553" cy="496332"/>
          </a:xfrm>
          <a:prstGeom prst="rect">
            <a:avLst/>
          </a:prstGeom>
        </p:spPr>
        <p:txBody>
          <a:bodyPr vert="horz" lIns="91584" tIns="45793" rIns="91584" bIns="45793" rtlCol="0"/>
          <a:lstStyle>
            <a:lvl1pPr algn="r">
              <a:defRPr sz="1200"/>
            </a:lvl1pPr>
          </a:lstStyle>
          <a:p>
            <a:fld id="{63557E61-DFFC-45F4-9F08-CD0EA7C95860}" type="datetimeFigureOut">
              <a:rPr lang="zh-TW" altLang="en-US" smtClean="0"/>
              <a:pPr/>
              <a:t>2018/9/18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4" tIns="45793" rIns="91584" bIns="4579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135" y="4715155"/>
            <a:ext cx="5439413" cy="4466987"/>
          </a:xfrm>
          <a:prstGeom prst="rect">
            <a:avLst/>
          </a:prstGeom>
        </p:spPr>
        <p:txBody>
          <a:bodyPr vert="horz" lIns="91584" tIns="45793" rIns="91584" bIns="4579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721"/>
            <a:ext cx="2945553" cy="496332"/>
          </a:xfrm>
          <a:prstGeom prst="rect">
            <a:avLst/>
          </a:prstGeom>
        </p:spPr>
        <p:txBody>
          <a:bodyPr vert="horz" lIns="91584" tIns="45793" rIns="91584" bIns="457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534" y="9428721"/>
            <a:ext cx="2945553" cy="496332"/>
          </a:xfrm>
          <a:prstGeom prst="rect">
            <a:avLst/>
          </a:prstGeom>
        </p:spPr>
        <p:txBody>
          <a:bodyPr vert="horz" lIns="91584" tIns="45793" rIns="91584" bIns="45793" rtlCol="0" anchor="b"/>
          <a:lstStyle>
            <a:lvl1pPr algn="r">
              <a:defRPr sz="1200"/>
            </a:lvl1pPr>
          </a:lstStyle>
          <a:p>
            <a:fld id="{033DD6B4-95EC-4949-A9F9-C0695ADB8EC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882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18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7863" y="809625"/>
            <a:ext cx="5383212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737"/>
            <a:r>
              <a:rPr lang="zh-TW" altLang="en-US" smtClean="0"/>
              <a:t> </a:t>
            </a:r>
          </a:p>
        </p:txBody>
      </p:sp>
      <p:sp>
        <p:nvSpPr>
          <p:cNvPr id="31748" name="投影片編號版面配置區 3"/>
          <p:cNvSpPr txBox="1">
            <a:spLocks noGrp="1"/>
          </p:cNvSpPr>
          <p:nvPr/>
        </p:nvSpPr>
        <p:spPr bwMode="auto">
          <a:xfrm>
            <a:off x="3814763" y="10234653"/>
            <a:ext cx="2921000" cy="53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50" tIns="49125" rIns="98250" bIns="49125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BF5B9585-B2FB-4827-BDAE-74A2985538C1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9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627" indent="-285624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501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500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7863" y="809625"/>
            <a:ext cx="5383212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737"/>
            <a:r>
              <a:rPr lang="zh-TW" altLang="en-US" smtClean="0"/>
              <a:t> </a:t>
            </a:r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14763" y="10234653"/>
            <a:ext cx="2921000" cy="53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50" tIns="49125" rIns="98250" bIns="49125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FCC4BD7-D991-4D7E-9621-606ECBDED203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627" indent="-285624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501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500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7863" y="809625"/>
            <a:ext cx="5383212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737"/>
            <a:r>
              <a:rPr lang="zh-TW" altLang="en-US" smtClean="0"/>
              <a:t> </a:t>
            </a:r>
          </a:p>
        </p:txBody>
      </p:sp>
      <p:sp>
        <p:nvSpPr>
          <p:cNvPr id="33796" name="投影片編號版面配置區 3"/>
          <p:cNvSpPr txBox="1">
            <a:spLocks noGrp="1"/>
          </p:cNvSpPr>
          <p:nvPr/>
        </p:nvSpPr>
        <p:spPr bwMode="auto">
          <a:xfrm>
            <a:off x="3814763" y="10234653"/>
            <a:ext cx="2921000" cy="53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50" tIns="49125" rIns="98250" bIns="49125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FCC4BD7-D991-4D7E-9621-606ECBDED203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627" indent="-285624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501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500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32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7863" y="809625"/>
            <a:ext cx="5383212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88737"/>
            <a:r>
              <a:rPr lang="zh-TW" altLang="en-US" smtClean="0"/>
              <a:t> </a:t>
            </a:r>
          </a:p>
        </p:txBody>
      </p:sp>
      <p:sp>
        <p:nvSpPr>
          <p:cNvPr id="34820" name="投影片編號版面配置區 3"/>
          <p:cNvSpPr txBox="1">
            <a:spLocks noGrp="1"/>
          </p:cNvSpPr>
          <p:nvPr/>
        </p:nvSpPr>
        <p:spPr bwMode="auto">
          <a:xfrm>
            <a:off x="3814763" y="10234653"/>
            <a:ext cx="2921000" cy="53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50" tIns="49125" rIns="98250" bIns="49125"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671D184-A039-42CF-8E9F-1D5D16C59A33}" type="slidenum">
              <a:rPr lang="zh-TW" altLang="en-US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19</a:t>
            </a:fld>
            <a:endParaRPr lang="zh-TW" altLang="en-US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1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627" indent="-285624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501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500" indent="-2285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3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0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7501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4500" indent="-22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53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49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49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9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07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2511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9415" indent="-219415">
              <a:spcBef>
                <a:spcPct val="0"/>
              </a:spcBef>
            </a:pPr>
            <a:r>
              <a:rPr kumimoji="0" lang="en-US" altLang="zh-TW" b="1" dirty="0" smtClean="0">
                <a:solidFill>
                  <a:srgbClr val="000000"/>
                </a:solidFill>
              </a:rPr>
              <a:t>1.</a:t>
            </a:r>
            <a:r>
              <a:rPr kumimoji="0" lang="zh-TW" altLang="en-US" b="1" dirty="0" smtClean="0">
                <a:solidFill>
                  <a:srgbClr val="000000"/>
                </a:solidFill>
              </a:rPr>
              <a:t>入</a:t>
            </a:r>
            <a:r>
              <a:rPr lang="zh-TW" altLang="en-US" b="1" dirty="0" smtClean="0">
                <a:solidFill>
                  <a:srgbClr val="000000"/>
                </a:solidFill>
              </a:rPr>
              <a:t>學方式辦理順序</a:t>
            </a:r>
            <a:r>
              <a:rPr lang="en-US" altLang="zh-TW" b="1" dirty="0" smtClean="0">
                <a:solidFill>
                  <a:srgbClr val="000000"/>
                </a:solidFill>
              </a:rPr>
              <a:t>:</a:t>
            </a:r>
            <a:r>
              <a:rPr lang="zh-TW" altLang="en-US" b="1" dirty="0" smtClean="0"/>
              <a:t>免試入學作業分兩階段辦理，採全區聯合方式辦理</a:t>
            </a:r>
            <a:endParaRPr lang="zh-TW" altLang="en-US" dirty="0" smtClean="0">
              <a:solidFill>
                <a:srgbClr val="000000"/>
              </a:solidFill>
            </a:endParaRPr>
          </a:p>
          <a:p>
            <a:pPr marL="219415" indent="-219415">
              <a:spcBef>
                <a:spcPct val="0"/>
              </a:spcBef>
            </a:pPr>
            <a:r>
              <a:rPr kumimoji="0" lang="en-US" altLang="zh-TW" b="1" u="sng" dirty="0" smtClean="0"/>
              <a:t>2.</a:t>
            </a:r>
            <a:r>
              <a:rPr kumimoji="0" lang="zh-TW" altLang="en-US" b="1" u="sng" dirty="0" smtClean="0"/>
              <a:t>非本區各公私立國民中學畢業生</a:t>
            </a:r>
            <a:r>
              <a:rPr kumimoji="0" lang="zh-TW" altLang="en-US" dirty="0" smtClean="0"/>
              <a:t>，但具以下四種特殊情形且未參加他區免試入學之學生，經本區高中高職免試入學委員會審核通過者得參加本區免試入學：</a:t>
            </a:r>
          </a:p>
          <a:p>
            <a:pPr marL="219415" indent="-219415">
              <a:spcBef>
                <a:spcPct val="0"/>
              </a:spcBef>
            </a:pPr>
            <a:r>
              <a:rPr kumimoji="0" lang="en-US" altLang="zh-TW" dirty="0" smtClean="0"/>
              <a:t>(</a:t>
            </a:r>
            <a:r>
              <a:rPr kumimoji="0" lang="zh-TW" altLang="en-US" dirty="0" smtClean="0"/>
              <a:t>一</a:t>
            </a:r>
            <a:r>
              <a:rPr kumimoji="0" lang="en-US" altLang="zh-TW" dirty="0" smtClean="0"/>
              <a:t>)</a:t>
            </a:r>
            <a:r>
              <a:rPr kumimoji="0" lang="zh-TW" altLang="en-US" dirty="0" smtClean="0"/>
              <a:t>學生就讀或畢業國中學籍所在免試就學區，未設置</a:t>
            </a:r>
          </a:p>
          <a:p>
            <a:pPr marL="219415" indent="-219415">
              <a:spcBef>
                <a:spcPct val="0"/>
              </a:spcBef>
            </a:pPr>
            <a:r>
              <a:rPr kumimoji="0" lang="zh-TW" altLang="en-US" dirty="0" smtClean="0"/>
              <a:t>    學生適性選擇之高中職課程群別或產業特殊需求類</a:t>
            </a:r>
          </a:p>
          <a:p>
            <a:pPr marL="219415" indent="-219415">
              <a:spcBef>
                <a:spcPct val="0"/>
              </a:spcBef>
            </a:pPr>
            <a:r>
              <a:rPr kumimoji="0" lang="zh-TW" altLang="en-US" dirty="0" smtClean="0"/>
              <a:t>    科者。</a:t>
            </a:r>
          </a:p>
          <a:p>
            <a:pPr marL="219415" indent="-219415">
              <a:spcBef>
                <a:spcPct val="0"/>
              </a:spcBef>
            </a:pPr>
            <a:r>
              <a:rPr kumimoji="0" lang="en-US" altLang="zh-TW" dirty="0" smtClean="0"/>
              <a:t>(</a:t>
            </a:r>
            <a:r>
              <a:rPr kumimoji="0" lang="zh-TW" altLang="en-US" dirty="0" smtClean="0"/>
              <a:t>二</a:t>
            </a:r>
            <a:r>
              <a:rPr kumimoji="0" lang="en-US" altLang="zh-TW" dirty="0" smtClean="0"/>
              <a:t>)</a:t>
            </a:r>
            <a:r>
              <a:rPr kumimoji="0" lang="zh-TW" altLang="en-US" dirty="0" smtClean="0"/>
              <a:t>學生因搬家遷徙至本區居住者（檢附具體證明文件</a:t>
            </a:r>
            <a:r>
              <a:rPr kumimoji="0" lang="en-US" altLang="zh-TW" dirty="0" smtClean="0"/>
              <a:t>)</a:t>
            </a:r>
            <a:endParaRPr kumimoji="0" lang="zh-TW" altLang="en-US" dirty="0" smtClean="0"/>
          </a:p>
          <a:p>
            <a:pPr marL="219415" indent="-219415">
              <a:spcBef>
                <a:spcPct val="0"/>
              </a:spcBef>
            </a:pPr>
            <a:r>
              <a:rPr kumimoji="0" lang="en-US" altLang="zh-TW" dirty="0" smtClean="0"/>
              <a:t>(</a:t>
            </a:r>
            <a:r>
              <a:rPr kumimoji="0" lang="zh-TW" altLang="en-US" dirty="0" smtClean="0"/>
              <a:t>三</a:t>
            </a:r>
            <a:r>
              <a:rPr kumimoji="0" lang="en-US" altLang="zh-TW" dirty="0" smtClean="0"/>
              <a:t>)</a:t>
            </a:r>
            <a:r>
              <a:rPr kumimoji="0" lang="zh-TW" altLang="en-US" dirty="0" smtClean="0"/>
              <a:t>學生在國中階段跨區就學，但未遷移戶籍，擬申請</a:t>
            </a:r>
          </a:p>
          <a:p>
            <a:pPr marL="219415" indent="-219415">
              <a:spcBef>
                <a:spcPct val="0"/>
              </a:spcBef>
            </a:pPr>
            <a:r>
              <a:rPr kumimoji="0" lang="zh-TW" altLang="en-US" dirty="0" smtClean="0"/>
              <a:t>    返回在本區戶籍所在地就讀高中職者（檢附具體證</a:t>
            </a:r>
          </a:p>
          <a:p>
            <a:pPr marL="219415" indent="-219415">
              <a:spcBef>
                <a:spcPct val="0"/>
              </a:spcBef>
            </a:pPr>
            <a:r>
              <a:rPr kumimoji="0" lang="zh-TW" altLang="en-US" dirty="0" smtClean="0"/>
              <a:t>    明文件）。</a:t>
            </a:r>
          </a:p>
          <a:p>
            <a:pPr marL="219415" indent="-219415">
              <a:spcBef>
                <a:spcPct val="0"/>
              </a:spcBef>
            </a:pPr>
            <a:r>
              <a:rPr kumimoji="0" lang="en-US" altLang="zh-TW" dirty="0" smtClean="0"/>
              <a:t>(</a:t>
            </a:r>
            <a:r>
              <a:rPr kumimoji="0" lang="zh-TW" altLang="en-US" dirty="0" smtClean="0"/>
              <a:t>四</a:t>
            </a:r>
            <a:r>
              <a:rPr kumimoji="0" lang="en-US" altLang="zh-TW" dirty="0" smtClean="0"/>
              <a:t>)</a:t>
            </a:r>
            <a:r>
              <a:rPr kumimoji="0" lang="zh-TW" altLang="en-US" dirty="0" smtClean="0"/>
              <a:t>其他特殊因素</a:t>
            </a:r>
            <a:r>
              <a:rPr kumimoji="0" lang="en-US" altLang="zh-TW" dirty="0" smtClean="0"/>
              <a:t>(</a:t>
            </a:r>
            <a:r>
              <a:rPr kumimoji="0" lang="zh-TW" altLang="en-US" dirty="0" smtClean="0"/>
              <a:t>由本區高中高職免試入學委員會審查</a:t>
            </a:r>
            <a:r>
              <a:rPr kumimoji="0" lang="en-US" altLang="zh-TW" dirty="0" smtClean="0"/>
              <a:t>)</a:t>
            </a:r>
            <a:endParaRPr kumimoji="0" lang="zh-TW" altLang="en-US" dirty="0" smtClean="0"/>
          </a:p>
          <a:p>
            <a:pPr marL="219415" indent="-219415">
              <a:spcBef>
                <a:spcPct val="0"/>
              </a:spcBef>
            </a:pPr>
            <a:endParaRPr kumimoji="0" lang="zh-TW" altLang="en-US" b="1" dirty="0" smtClean="0">
              <a:solidFill>
                <a:srgbClr val="FF0000"/>
              </a:solidFill>
            </a:endParaRPr>
          </a:p>
          <a:p>
            <a:pPr marL="219415" indent="-219415">
              <a:spcBef>
                <a:spcPct val="0"/>
              </a:spcBef>
            </a:pPr>
            <a:endParaRPr kumimoji="0"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1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TW" altLang="en-US" smtClean="0"/>
          </a:p>
        </p:txBody>
      </p:sp>
      <p:sp>
        <p:nvSpPr>
          <p:cNvPr id="86020" name="投影片編號版面配置區 3"/>
          <p:cNvSpPr txBox="1">
            <a:spLocks noGrp="1"/>
          </p:cNvSpPr>
          <p:nvPr/>
        </p:nvSpPr>
        <p:spPr bwMode="auto">
          <a:xfrm>
            <a:off x="3851282" y="9428248"/>
            <a:ext cx="2944812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4" tIns="45732" rIns="91464" bIns="45732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4015D5C-C1E1-432C-9FC8-E4F00DFA4702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14</a:t>
            </a:fld>
            <a:endParaRPr kumimoji="0" lang="en-US" altLang="zh-TW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A83CBF-6C3E-4902-B7D4-F11E4E0E77BE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ECBC9-48CD-4933-94DB-C47309D67290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266407-E5A2-484C-9927-87BD4D472797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zh-TW" alt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054D688D-1CC6-47EE-8DB6-DD9C8AE5E850}" type="datetime1">
              <a:rPr lang="zh-TW" altLang="en-US" smtClean="0"/>
              <a:t>2018/9/18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8100" y="6622288"/>
            <a:ext cx="480060" cy="237744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800" b="1">
                <a:latin typeface="Arial" pitchFamily="34" charset="0"/>
              </a:defRPr>
            </a:lvl1pPr>
          </a:lstStyle>
          <a:p>
            <a:pPr>
              <a:defRPr/>
            </a:pPr>
            <a:fld id="{FB8AD0DE-A118-4F45-B9B6-089AA85C8FD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1587180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F4758-A764-42E0-A4B0-D206BCA2373A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D8D47D-1A97-4D48-B99D-1352C16A50AC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ECE29-1556-451E-9D8D-4A0F3217AA80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213121-82A0-4626-B717-EE341C107D67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9D3D3-0C37-4A09-89BF-DB135DF72897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1CC55-8C35-4933-AA9B-68D16FCEC3FD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A91938-8A98-425F-AD01-7DD9BFA18442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40FB9F-A3E8-4638-9E9C-8530EAB70829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961470-106C-444D-9C26-49E1778FCDE5}" type="datetime1">
              <a:rPr lang="zh-TW" altLang="en-US" smtClean="0"/>
              <a:t>2018/9/18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D433DB-B31C-49C9-BEC3-1A87A9E593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.xml"/><Relationship Id="rId7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image" Target="../media/image3.png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jh.tp.edu.tw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hyperlink" Target="https://12basic.tp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509808"/>
            <a:ext cx="6984776" cy="1080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108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學年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適性入學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宣導 </a:t>
            </a: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簡報大綱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1628800"/>
            <a:ext cx="6264696" cy="4680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十二年國教免學費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政策說明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108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年國中教育會考說明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107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年基北區適性入學管道簡介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免試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入學超額比序項目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108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年臺北市高中職</a:t>
            </a:r>
            <a:r>
              <a:rPr lang="zh-TW" altLang="en-US" b="1" dirty="0" smtClean="0">
                <a:latin typeface="微軟正黑體" panose="020B0604030504040204" pitchFamily="34" charset="-120"/>
                <a:hlinkClick r:id="rId7" action="ppaction://hlinksldjump"/>
              </a:rPr>
              <a:t>優先</a:t>
            </a:r>
            <a:r>
              <a:rPr lang="zh-TW" altLang="en-US" b="1" dirty="0">
                <a:latin typeface="微軟正黑體" panose="020B0604030504040204" pitchFamily="34" charset="-120"/>
                <a:hlinkClick r:id="rId7" action="ppaction://hlinksldjump"/>
              </a:rPr>
              <a:t>免試</a:t>
            </a:r>
            <a:r>
              <a:rPr lang="zh-TW" altLang="en-US" b="1" dirty="0" smtClean="0">
                <a:latin typeface="微軟正黑體" panose="020B0604030504040204" pitchFamily="34" charset="-120"/>
                <a:hlinkClick r:id="rId7" action="ppaction://hlinksldjump"/>
              </a:rPr>
              <a:t>入學簡介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AutoShape 4" descr="「首頁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「首頁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「首頁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30" name="Picture 10" descr="「首頁」的圖片搜尋結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 idx="4294967295"/>
          </p:nvPr>
        </p:nvSpPr>
        <p:spPr>
          <a:xfrm>
            <a:off x="1259632" y="332656"/>
            <a:ext cx="7200000" cy="720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algn="ctr" rtl="0" eaLnBrk="1" latinLnBrk="0" hangingPunct="1"/>
            <a:r>
              <a:rPr lang="en-US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cs typeface="+mj-cs"/>
              </a:rPr>
              <a:t>108</a:t>
            </a:r>
            <a:r>
              <a:rPr lang="zh-TW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cs typeface="+mj-cs"/>
              </a:rPr>
              <a:t>年基北區免試入學方案</a:t>
            </a:r>
            <a:r>
              <a:rPr lang="en-US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cs typeface="+mj-cs"/>
              </a:rPr>
              <a:t> </a:t>
            </a:r>
            <a:r>
              <a:rPr lang="zh-TW" altLang="zh-TW" sz="3600" b="1" kern="1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+mj-lt"/>
                <a:cs typeface="+mj-cs"/>
              </a:rPr>
              <a:t>特點</a:t>
            </a:r>
            <a:endParaRPr kumimoji="0" lang="zh-TW" altLang="en-US" sz="3600" dirty="0" smtClean="0">
              <a:latin typeface="微軟正黑體" panose="020B0604030504040204" pitchFamily="34" charset="-120"/>
            </a:endParaRPr>
          </a:p>
        </p:txBody>
      </p:sp>
      <p:sp>
        <p:nvSpPr>
          <p:cNvPr id="560131" name="內容版面配置區 2"/>
          <p:cNvSpPr>
            <a:spLocks noGrp="1"/>
          </p:cNvSpPr>
          <p:nvPr>
            <p:ph idx="4294967295"/>
          </p:nvPr>
        </p:nvSpPr>
        <p:spPr>
          <a:xfrm>
            <a:off x="1259632" y="1628800"/>
            <a:ext cx="6336704" cy="2736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TW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次分發到位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TW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zh-TW" alt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個志願序為</a:t>
            </a:r>
            <a:r>
              <a:rPr kumimoji="0" lang="en-US" altLang="zh-TW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群組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超額</a:t>
            </a:r>
            <a:r>
              <a:rPr lang="zh-TW" alt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比序</a:t>
            </a:r>
            <a:r>
              <a:rPr lang="zh-TW" alt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方案採用</a:t>
            </a:r>
            <a:r>
              <a:rPr kumimoji="0" lang="en-US" altLang="zh-TW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kumimoji="0" lang="en-US" altLang="zh-TW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1728416" y="332656"/>
            <a:ext cx="6588000" cy="638398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kumimoji="0"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j-cs"/>
              </a:rPr>
              <a:t>107</a:t>
            </a:r>
            <a:r>
              <a:rPr kumimoji="0"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cs typeface="+mj-cs"/>
              </a:rPr>
              <a:t>年</a:t>
            </a:r>
            <a:r>
              <a:rPr kumimoji="0"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+mj-cs"/>
              </a:rPr>
              <a:t>基北區</a:t>
            </a:r>
            <a:r>
              <a:rPr kumimoji="0" lang="zh-TW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cs typeface="+mj-cs"/>
              </a:rPr>
              <a:t>適性入學管道</a:t>
            </a:r>
            <a:endParaRPr kumimoji="0"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58077"/>
              </p:ext>
            </p:extLst>
          </p:nvPr>
        </p:nvGraphicFramePr>
        <p:xfrm>
          <a:off x="1690559" y="5422727"/>
          <a:ext cx="3084930" cy="86589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84930"/>
              </a:tblGrid>
              <a:tr h="865890"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身心障礙適性輔導安置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11544"/>
              </p:ext>
            </p:extLst>
          </p:nvPr>
        </p:nvGraphicFramePr>
        <p:xfrm>
          <a:off x="1115616" y="1196752"/>
          <a:ext cx="4234816" cy="4000277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5990"/>
                <a:gridCol w="3588826"/>
              </a:tblGrid>
              <a:tr h="552642">
                <a:tc rowSpan="7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免試入學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直升入學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4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優先免試入學</a:t>
                      </a: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一類、二類</a:t>
                      </a:r>
                      <a:r>
                        <a:rPr kumimoji="0" lang="en-US" altLang="zh-TW" sz="2400" b="1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en-US" sz="240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免試入學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技優甄審入學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產業特殊需求類科</a:t>
                      </a:r>
                      <a:endParaRPr lang="en-US" altLang="zh-TW" sz="2800" b="1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42"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實用技能班</a:t>
                      </a:r>
                      <a:endParaRPr lang="en-US" altLang="zh-TW" sz="2800" b="1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642"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高職學校獨立招生</a:t>
                      </a:r>
                      <a:endParaRPr lang="en-US" altLang="zh-TW" sz="2800" b="1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91652"/>
              </p:ext>
            </p:extLst>
          </p:nvPr>
        </p:nvGraphicFramePr>
        <p:xfrm>
          <a:off x="5536824" y="1473900"/>
          <a:ext cx="3319143" cy="2459155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9121"/>
                <a:gridCol w="659121"/>
                <a:gridCol w="2000901"/>
              </a:tblGrid>
              <a:tr h="491831">
                <a:tc rowSpan="5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特色招生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甄選入學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藝才班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體育班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科學班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職業類科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考試分發入學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73403"/>
              </p:ext>
            </p:extLst>
          </p:nvPr>
        </p:nvGraphicFramePr>
        <p:xfrm>
          <a:off x="5508103" y="4362568"/>
          <a:ext cx="3347865" cy="1926049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4583"/>
                <a:gridCol w="2563282"/>
              </a:tblGrid>
              <a:tr h="561381">
                <a:tc rowSpan="3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3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重點運動項目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287"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未受政府補助私校獨立招生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344" y="188640"/>
            <a:ext cx="7498080" cy="720000"/>
          </a:xfrm>
        </p:spPr>
        <p:txBody>
          <a:bodyPr>
            <a:normAutofit fontScale="90000"/>
          </a:bodyPr>
          <a:lstStyle/>
          <a:p>
            <a:r>
              <a:rPr lang="en-US" altLang="zh-TW" smtClean="0"/>
              <a:t>107</a:t>
            </a:r>
            <a:r>
              <a:rPr lang="zh-TW" altLang="en-US" smtClean="0"/>
              <a:t>學年</a:t>
            </a:r>
            <a:r>
              <a:rPr lang="zh-TW" altLang="en-US" dirty="0" smtClean="0"/>
              <a:t>基北區入學管道重要日程</a:t>
            </a:r>
            <a:endParaRPr lang="zh-TW" altLang="en-US" dirty="0"/>
          </a:p>
        </p:txBody>
      </p:sp>
      <p:pic>
        <p:nvPicPr>
          <p:cNvPr id="4" name="Picture 10" descr="「首頁」的圖片搜尋結果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566456"/>
            <a:ext cx="269553" cy="24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908748"/>
            <a:ext cx="9000000" cy="55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6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1152129" y="1268760"/>
            <a:ext cx="7236000" cy="1008063"/>
          </a:xfrm>
          <a:prstGeom prst="roundRect">
            <a:avLst>
              <a:gd name="adj" fmla="val 5625"/>
            </a:avLst>
          </a:prstGeom>
          <a:solidFill>
            <a:srgbClr val="D7D7F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1115616" y="1339404"/>
            <a:ext cx="7164000" cy="93662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7" dist="17961" dir="13500000">
              <a:srgbClr val="5C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各高中職及五專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皆須辦理</a:t>
            </a:r>
            <a:r>
              <a:rPr kumimoji="0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endParaRPr kumimoji="0"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採線上報名並兼採繳交書面報名表件方式</a:t>
            </a:r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1044972" y="3087639"/>
            <a:ext cx="7343157" cy="792162"/>
          </a:xfrm>
          <a:prstGeom prst="roundRect">
            <a:avLst>
              <a:gd name="adj" fmla="val 5625"/>
            </a:avLst>
          </a:prstGeom>
          <a:solidFill>
            <a:srgbClr val="D7D7F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8905" name="AutoShape 9"/>
          <p:cNvSpPr>
            <a:spLocks noChangeArrowheads="1"/>
          </p:cNvSpPr>
          <p:nvPr/>
        </p:nvSpPr>
        <p:spPr bwMode="auto">
          <a:xfrm>
            <a:off x="1175144" y="2402633"/>
            <a:ext cx="5905500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不訂定</a:t>
            </a:r>
            <a:r>
              <a:rPr kumimoji="0" lang="zh-TW" altLang="en-US" sz="2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報名條件</a:t>
            </a:r>
            <a:r>
              <a:rPr kumimoji="0" lang="zh-TW" altLang="en-US" sz="24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0" lang="zh-TW" altLang="en-US" sz="2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門檻</a:t>
            </a:r>
            <a:r>
              <a:rPr kumimoji="0" lang="zh-TW" altLang="en-US" sz="24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82950" name="Rectangle 10"/>
          <p:cNvSpPr>
            <a:spLocks noChangeArrowheads="1"/>
          </p:cNvSpPr>
          <p:nvPr/>
        </p:nvSpPr>
        <p:spPr bwMode="auto">
          <a:xfrm>
            <a:off x="1152129" y="3213448"/>
            <a:ext cx="7127487" cy="57626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7" dist="17961" dir="13500000">
              <a:srgbClr val="5C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各高中職及五專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不採計</a:t>
            </a:r>
            <a:r>
              <a:rPr kumimoji="0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國中在校學科成績</a:t>
            </a:r>
          </a:p>
        </p:txBody>
      </p:sp>
      <p:sp>
        <p:nvSpPr>
          <p:cNvPr id="73739" name="AutoShape 8"/>
          <p:cNvSpPr>
            <a:spLocks noChangeArrowheads="1"/>
          </p:cNvSpPr>
          <p:nvPr/>
        </p:nvSpPr>
        <p:spPr bwMode="auto">
          <a:xfrm>
            <a:off x="1080691" y="4762054"/>
            <a:ext cx="7596000" cy="792162"/>
          </a:xfrm>
          <a:prstGeom prst="roundRect">
            <a:avLst>
              <a:gd name="adj" fmla="val 5625"/>
            </a:avLst>
          </a:prstGeom>
          <a:solidFill>
            <a:srgbClr val="D7D7FA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952" name="Rectangle 10"/>
          <p:cNvSpPr>
            <a:spLocks noChangeArrowheads="1"/>
          </p:cNvSpPr>
          <p:nvPr/>
        </p:nvSpPr>
        <p:spPr bwMode="auto">
          <a:xfrm>
            <a:off x="1080691" y="4869210"/>
            <a:ext cx="7524000" cy="57785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7" dist="17961" dir="13500000">
              <a:srgbClr val="5C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學生參加就讀或畢業之國中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學籍所在</a:t>
            </a:r>
            <a:r>
              <a:rPr kumimoji="0"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免試就學區為原則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080691" y="4077048"/>
            <a:ext cx="6048375" cy="57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學籍所在</a:t>
            </a:r>
            <a:r>
              <a:rPr kumimoji="0" lang="zh-TW" altLang="en-US" sz="2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免試就學區</a:t>
            </a:r>
            <a:r>
              <a:rPr kumimoji="0" lang="zh-TW" altLang="en-US" sz="24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</a:p>
        </p:txBody>
      </p:sp>
      <p:sp>
        <p:nvSpPr>
          <p:cNvPr id="82954" name="矩形 15"/>
          <p:cNvSpPr>
            <a:spLocks noChangeArrowheads="1"/>
          </p:cNvSpPr>
          <p:nvPr/>
        </p:nvSpPr>
        <p:spPr bwMode="auto">
          <a:xfrm>
            <a:off x="2340312" y="328945"/>
            <a:ext cx="5040000" cy="579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免試入學作業程序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3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1734689" y="1196703"/>
            <a:ext cx="5976938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10000"/>
              </a:spcBef>
              <a:defRPr/>
            </a:pPr>
            <a:r>
              <a:rPr kumimoji="0" lang="zh-TW" altLang="en-US" sz="28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未超額則</a:t>
            </a:r>
            <a:r>
              <a:rPr kumimoji="0" lang="zh-TW" altLang="en-US" sz="28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全額錄取</a:t>
            </a:r>
            <a:r>
              <a:rPr kumimoji="0"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8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超額則</a:t>
            </a:r>
            <a:r>
              <a:rPr kumimoji="0" lang="zh-TW" altLang="en-US" sz="28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比序錄取</a:t>
            </a:r>
          </a:p>
        </p:txBody>
      </p:sp>
      <p:sp>
        <p:nvSpPr>
          <p:cNvPr id="84995" name="Rectangle 10"/>
          <p:cNvSpPr>
            <a:spLocks noChangeArrowheads="1"/>
          </p:cNvSpPr>
          <p:nvPr/>
        </p:nvSpPr>
        <p:spPr bwMode="auto">
          <a:xfrm>
            <a:off x="1187624" y="2924944"/>
            <a:ext cx="7860144" cy="165673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7" dist="17961" dir="13500000">
              <a:srgbClr val="5C7A99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TW" altLang="en-US" sz="2400" b="1" dirty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當登記人數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未超過</a:t>
            </a:r>
            <a:r>
              <a:rPr kumimoji="0" lang="zh-TW" altLang="en-US" sz="2400" b="1" dirty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招生學校之名額時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，全額錄取。</a:t>
            </a:r>
            <a:endParaRPr kumimoji="0"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kumimoji="0" lang="zh-TW" altLang="en-US" sz="2400" b="1" dirty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當登記人數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kumimoji="0" lang="zh-TW" altLang="en-US" sz="2400" b="1" dirty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主管機關核定學校之招生名額，依本區免試入學</a:t>
            </a:r>
            <a:r>
              <a:rPr kumimoji="0"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超額比序項目積分對照表</a:t>
            </a:r>
            <a:r>
              <a:rPr kumimoji="0" lang="zh-TW" altLang="en-US" sz="2400" b="1" dirty="0">
                <a:solidFill>
                  <a:srgbClr val="1025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進行比序。</a:t>
            </a:r>
          </a:p>
        </p:txBody>
      </p:sp>
      <p:sp>
        <p:nvSpPr>
          <p:cNvPr id="84996" name="矩形 4"/>
          <p:cNvSpPr>
            <a:spLocks noChangeArrowheads="1"/>
          </p:cNvSpPr>
          <p:nvPr/>
        </p:nvSpPr>
        <p:spPr bwMode="auto">
          <a:xfrm>
            <a:off x="2123728" y="188640"/>
            <a:ext cx="5472608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免試入學作業程序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4615208" y="2204492"/>
            <a:ext cx="215900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691680" y="274638"/>
            <a:ext cx="66247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基北區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免試入學</a:t>
            </a:r>
            <a:r>
              <a:rPr lang="zh-TW" altLang="en-US" dirty="0" smtClean="0">
                <a:effectLst/>
              </a:rPr>
              <a:t>超額比序項目</a:t>
            </a:r>
            <a:endParaRPr lang="zh-TW" altLang="en-US" dirty="0">
              <a:effectLst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4012881742"/>
              </p:ext>
            </p:extLst>
          </p:nvPr>
        </p:nvGraphicFramePr>
        <p:xfrm>
          <a:off x="1691680" y="1340768"/>
          <a:ext cx="6984776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4"/>
          <p:cNvSpPr/>
          <p:nvPr/>
        </p:nvSpPr>
        <p:spPr bwMode="auto">
          <a:xfrm>
            <a:off x="603561" y="118336"/>
            <a:ext cx="8108950" cy="836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anchor="ctr"/>
          <a:lstStyle/>
          <a:p>
            <a:pPr algn="ctr" defTabSz="1733550" eaLnBrk="1" hangingPunct="1">
              <a:spcAft>
                <a:spcPct val="35000"/>
              </a:spcAft>
              <a:defRPr/>
            </a:pPr>
            <a:endParaRPr lang="zh-TW" altLang="en-US" sz="3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iauKai"/>
            </a:endParaRPr>
          </a:p>
        </p:txBody>
      </p:sp>
      <p:pic>
        <p:nvPicPr>
          <p:cNvPr id="5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859"/>
            <a:ext cx="6840760" cy="62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5292080" y="3068960"/>
            <a:ext cx="7920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668344" y="3068960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1"/>
          <p:cNvSpPr txBox="1">
            <a:spLocks/>
          </p:cNvSpPr>
          <p:nvPr/>
        </p:nvSpPr>
        <p:spPr>
          <a:xfrm>
            <a:off x="7658100" y="662228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lang="zh-TW" sz="1800" b="1" kern="1200">
                <a:solidFill>
                  <a:schemeClr val="bg2"/>
                </a:solidFill>
                <a:latin typeface="Arial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4</a:t>
            </a:r>
            <a:endParaRPr lang="en-US" altLang="en-US" dirty="0"/>
          </a:p>
        </p:txBody>
      </p:sp>
      <p:pic>
        <p:nvPicPr>
          <p:cNvPr id="6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8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62960"/>
            <a:ext cx="5688632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文件 3"/>
          <p:cNvSpPr>
            <a:spLocks/>
          </p:cNvSpPr>
          <p:nvPr/>
        </p:nvSpPr>
        <p:spPr bwMode="auto">
          <a:xfrm>
            <a:off x="1355615" y="1600199"/>
            <a:ext cx="2593975" cy="1023937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1043562 h 24595"/>
              <a:gd name="T6" fmla="*/ 0 w 21600"/>
              <a:gd name="T7" fmla="*/ 24505883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(108)</a:t>
            </a:r>
            <a:endParaRPr kumimoji="0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流程圖: 文件 3"/>
          <p:cNvSpPr>
            <a:spLocks/>
          </p:cNvSpPr>
          <p:nvPr/>
        </p:nvSpPr>
        <p:spPr bwMode="auto">
          <a:xfrm>
            <a:off x="1355615" y="2924944"/>
            <a:ext cx="2593975" cy="114935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709 h 24595"/>
              <a:gd name="T6" fmla="*/ 0 w 21600"/>
              <a:gd name="T7" fmla="*/ 24415219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>
              <a:defRPr/>
            </a:pPr>
            <a:r>
              <a:rPr lang="zh-TW" altLang="en-US" sz="2400" dirty="0"/>
              <a:t>多元學習表現</a:t>
            </a:r>
            <a:endParaRPr lang="en-US" altLang="zh-TW" sz="2400" dirty="0"/>
          </a:p>
          <a:p>
            <a:pPr algn="ctr">
              <a:defRPr/>
            </a:pPr>
            <a:r>
              <a:rPr lang="zh-TW" altLang="en-US" sz="2400" dirty="0" smtClean="0"/>
              <a:t>積分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(36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/>
              <a:t>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2503486" y="2459036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向下箭號 8"/>
          <p:cNvSpPr/>
          <p:nvPr/>
        </p:nvSpPr>
        <p:spPr>
          <a:xfrm rot="16200000">
            <a:off x="661987" y="1546223"/>
            <a:ext cx="323850" cy="650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59" name="文字方塊 15"/>
          <p:cNvSpPr txBox="1">
            <a:spLocks noChangeArrowheads="1"/>
          </p:cNvSpPr>
          <p:nvPr/>
        </p:nvSpPr>
        <p:spPr bwMode="auto">
          <a:xfrm>
            <a:off x="525761" y="2085974"/>
            <a:ext cx="461665" cy="97631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tIns="0" bIns="0"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/>
                <a:ea typeface="Microsoft JhengHei UI"/>
                <a:cs typeface="Microsoft JhengHei UI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比序開始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51240" y="1600199"/>
            <a:ext cx="4274189" cy="863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blurRad="50800" dist="635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</a:t>
            </a:r>
            <a:r>
              <a:rPr kumimoji="0"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(36)+</a:t>
            </a:r>
            <a:r>
              <a: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kumimoji="0"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(36)+</a:t>
            </a:r>
            <a:r>
              <a: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</a:t>
            </a:r>
            <a:r>
              <a:rPr kumimoji="0"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(36)</a:t>
            </a:r>
            <a:endParaRPr kumimoji="0" lang="zh-TW" altLang="en-US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H="1">
            <a:off x="3954462" y="1882774"/>
            <a:ext cx="430213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2" name="群組 17"/>
          <p:cNvGrpSpPr>
            <a:grpSpLocks/>
          </p:cNvGrpSpPr>
          <p:nvPr/>
        </p:nvGrpSpPr>
        <p:grpSpPr bwMode="auto">
          <a:xfrm>
            <a:off x="3979751" y="2852936"/>
            <a:ext cx="4762247" cy="695325"/>
            <a:chOff x="4002974" y="2034132"/>
            <a:chExt cx="4959467" cy="854025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4569428" y="2034132"/>
              <a:ext cx="4393013" cy="85402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ysDash"/>
              <a:miter lim="800000"/>
              <a:headEnd/>
              <a:tailEnd/>
            </a:ln>
            <a:effectLst>
              <a:outerShdw blurRad="50800" dist="635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均衡學習</a:t>
              </a:r>
              <a:r>
                <a:rPr kumimoji="0" lang="en-US" altLang="zh-TW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(21)+</a:t>
              </a:r>
              <a:r>
                <a:rPr kumimoji="0" lang="zh-TW" altLang="en-US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服務學習</a:t>
              </a:r>
              <a:r>
                <a:rPr kumimoji="0" lang="en-US" altLang="zh-TW" sz="2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(15)</a:t>
              </a:r>
              <a:endParaRPr kumimoji="0"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>
            <a:xfrm flipH="1">
              <a:off x="4002974" y="2455295"/>
              <a:ext cx="50484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向下箭號 19"/>
          <p:cNvSpPr/>
          <p:nvPr/>
        </p:nvSpPr>
        <p:spPr>
          <a:xfrm>
            <a:off x="2503486" y="4178920"/>
            <a:ext cx="323850" cy="33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流程圖: 文件 3"/>
          <p:cNvSpPr>
            <a:spLocks/>
          </p:cNvSpPr>
          <p:nvPr/>
        </p:nvSpPr>
        <p:spPr bwMode="auto">
          <a:xfrm>
            <a:off x="1400065" y="4683126"/>
            <a:ext cx="2663825" cy="979487"/>
          </a:xfrm>
          <a:custGeom>
            <a:avLst/>
            <a:gdLst>
              <a:gd name="T0" fmla="*/ 0 w 21600"/>
              <a:gd name="T1" fmla="*/ 0 h 24595"/>
              <a:gd name="T2" fmla="*/ 328516835 w 21600"/>
              <a:gd name="T3" fmla="*/ 0 h 24595"/>
              <a:gd name="T4" fmla="*/ 328516835 w 21600"/>
              <a:gd name="T5" fmla="*/ 20965709 h 24595"/>
              <a:gd name="T6" fmla="*/ 0 w 21600"/>
              <a:gd name="T7" fmla="*/ 24415219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會考總積分</a:t>
            </a:r>
            <a:r>
              <a: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(36)</a:t>
            </a:r>
            <a:endParaRPr kumimoji="0"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422774" y="3970336"/>
            <a:ext cx="4234751" cy="25908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>
            <a:outerShdw blurRad="50800" dist="635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(7)+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(7)+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(7)+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(7)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kumimoji="0"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algn="ctr">
              <a:defRPr/>
            </a:pPr>
            <a:endParaRPr kumimoji="0" lang="zh-TW" altLang="en-US" sz="17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3" name="直線單箭頭接點 22"/>
          <p:cNvCxnSpPr/>
          <p:nvPr/>
        </p:nvCxnSpPr>
        <p:spPr bwMode="auto">
          <a:xfrm flipH="1">
            <a:off x="3954462" y="4881561"/>
            <a:ext cx="468313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811291"/>
            <a:ext cx="377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28530"/>
              </p:ext>
            </p:extLst>
          </p:nvPr>
        </p:nvGraphicFramePr>
        <p:xfrm>
          <a:off x="4572207" y="4767263"/>
          <a:ext cx="4032253" cy="1587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2752"/>
                <a:gridCol w="450078"/>
                <a:gridCol w="253364"/>
                <a:gridCol w="151770"/>
                <a:gridCol w="575547"/>
                <a:gridCol w="116816"/>
                <a:gridCol w="553840"/>
                <a:gridCol w="239285"/>
                <a:gridCol w="408755"/>
                <a:gridCol w="205004"/>
                <a:gridCol w="515042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級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20" marR="91420" marT="45793" marB="45793"/>
                </a:tc>
              </a:tr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0.6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0.4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1600" dirty="0"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16" marR="91416" marT="45793" marB="45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583" y="476672"/>
            <a:ext cx="6491588" cy="65405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rtl="0" eaLnBrk="1" latinLnBrk="0" hangingPunct="1"/>
            <a:r>
              <a:rPr lang="zh-TW" altLang="zh-TW" sz="3600" b="1" kern="1200" dirty="0" smtClean="0">
                <a:solidFill>
                  <a:schemeClr val="tx1"/>
                </a:solidFill>
                <a:effectLst/>
                <a:cs typeface="BiauKai"/>
              </a:rPr>
              <a:t>超額比序及分發作業範例（</a:t>
            </a:r>
            <a:r>
              <a:rPr lang="en-US" altLang="zh-TW" sz="3600" b="1" kern="1200" dirty="0" smtClean="0">
                <a:solidFill>
                  <a:schemeClr val="tx1"/>
                </a:solidFill>
                <a:effectLst/>
                <a:cs typeface="BiauKai"/>
              </a:rPr>
              <a:t>1)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4" name="投影片編號版面配置區 1"/>
          <p:cNvSpPr txBox="1">
            <a:spLocks/>
          </p:cNvSpPr>
          <p:nvPr/>
        </p:nvSpPr>
        <p:spPr>
          <a:xfrm>
            <a:off x="7688261" y="6731824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lang="zh-TW" sz="1800" b="1" kern="1200">
                <a:solidFill>
                  <a:schemeClr val="bg2"/>
                </a:solidFill>
                <a:latin typeface="Arial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6" name="Picture 10" descr="「首頁」的圖片搜尋結果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文件 3"/>
          <p:cNvSpPr>
            <a:spLocks/>
          </p:cNvSpPr>
          <p:nvPr/>
        </p:nvSpPr>
        <p:spPr bwMode="auto">
          <a:xfrm>
            <a:off x="1042989" y="1851025"/>
            <a:ext cx="2376487" cy="857250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1043562 h 24595"/>
              <a:gd name="T6" fmla="*/ 0 w 21600"/>
              <a:gd name="T7" fmla="*/ 24505883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志願序積分</a:t>
            </a:r>
          </a:p>
        </p:txBody>
      </p:sp>
      <p:sp>
        <p:nvSpPr>
          <p:cNvPr id="7" name="向下箭號 6"/>
          <p:cNvSpPr/>
          <p:nvPr/>
        </p:nvSpPr>
        <p:spPr>
          <a:xfrm>
            <a:off x="2438400" y="2781300"/>
            <a:ext cx="323850" cy="503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8" name="直線單箭頭接點 7"/>
          <p:cNvCxnSpPr/>
          <p:nvPr/>
        </p:nvCxnSpPr>
        <p:spPr bwMode="auto">
          <a:xfrm flipH="1">
            <a:off x="3425825" y="2060575"/>
            <a:ext cx="504825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流程圖: 文件 3"/>
          <p:cNvSpPr>
            <a:spLocks/>
          </p:cNvSpPr>
          <p:nvPr/>
        </p:nvSpPr>
        <p:spPr bwMode="auto">
          <a:xfrm>
            <a:off x="1087438" y="3579815"/>
            <a:ext cx="2376487" cy="855662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各科會考標示</a:t>
            </a:r>
          </a:p>
        </p:txBody>
      </p:sp>
      <p:graphicFrame>
        <p:nvGraphicFramePr>
          <p:cNvPr id="1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79914"/>
              </p:ext>
            </p:extLst>
          </p:nvPr>
        </p:nvGraphicFramePr>
        <p:xfrm>
          <a:off x="4205646" y="1601659"/>
          <a:ext cx="2695576" cy="2193948"/>
        </p:xfrm>
        <a:graphic>
          <a:graphicData uri="http://schemas.openxmlformats.org/drawingml/2006/table">
            <a:tbl>
              <a:tblPr/>
              <a:tblGrid>
                <a:gridCol w="729802"/>
                <a:gridCol w="1965774"/>
              </a:tblGrid>
              <a:tr h="276933">
                <a:tc gridSpan="2"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426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志願積分採計說明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F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569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36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</a:tr>
              <a:tr h="27569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35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569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34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</a:tr>
              <a:tr h="27569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33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569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32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T Chinese Regular"/>
                        </a:rPr>
                        <a:t>分</a:t>
                      </a: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2000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6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38417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566738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749300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12065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16637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21209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25781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至第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T Chinese Regular"/>
                      </a:endParaRPr>
                    </a:p>
                  </a:txBody>
                  <a:tcPr marL="68591" marR="68591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3F5"/>
                    </a:solidFill>
                  </a:tcPr>
                </a:tc>
              </a:tr>
            </a:tbl>
          </a:graphicData>
        </a:graphic>
      </p:graphicFrame>
      <p:sp>
        <p:nvSpPr>
          <p:cNvPr id="14" name="向下箭號 13"/>
          <p:cNvSpPr/>
          <p:nvPr/>
        </p:nvSpPr>
        <p:spPr>
          <a:xfrm>
            <a:off x="2436813" y="1125540"/>
            <a:ext cx="323850" cy="504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流程圖: 文件 3"/>
          <p:cNvSpPr>
            <a:spLocks/>
          </p:cNvSpPr>
          <p:nvPr/>
        </p:nvSpPr>
        <p:spPr bwMode="auto">
          <a:xfrm>
            <a:off x="1073150" y="5229227"/>
            <a:ext cx="2390775" cy="1222375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增額人數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內直接增額錄取</a:t>
            </a:r>
          </a:p>
        </p:txBody>
      </p:sp>
      <p:sp>
        <p:nvSpPr>
          <p:cNvPr id="16" name="流程圖: 文件 3"/>
          <p:cNvSpPr>
            <a:spLocks/>
          </p:cNvSpPr>
          <p:nvPr/>
        </p:nvSpPr>
        <p:spPr bwMode="auto">
          <a:xfrm>
            <a:off x="3629026" y="5229227"/>
            <a:ext cx="2638425" cy="1090613"/>
          </a:xfrm>
          <a:custGeom>
            <a:avLst/>
            <a:gdLst>
              <a:gd name="T0" fmla="*/ 0 w 21600"/>
              <a:gd name="T1" fmla="*/ 0 h 24595"/>
              <a:gd name="T2" fmla="*/ 261467371 w 21600"/>
              <a:gd name="T3" fmla="*/ 0 h 24595"/>
              <a:gd name="T4" fmla="*/ 261467371 w 21600"/>
              <a:gd name="T5" fmla="*/ 20965685 h 24595"/>
              <a:gd name="T6" fmla="*/ 0 w 21600"/>
              <a:gd name="T7" fmla="*/ 24415156 h 24595"/>
              <a:gd name="T8" fmla="*/ 0 w 21600"/>
              <a:gd name="T9" fmla="*/ 0 h 24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4595"/>
              <a:gd name="T17" fmla="*/ 21600 w 21600"/>
              <a:gd name="T18" fmla="*/ 24595 h 24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4595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9184" y="31580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C6D9F1"/>
          </a:soli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  <p:txBody>
          <a:bodyPr tIns="18000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增額人數高於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時，依選填志願順序錄取</a:t>
            </a:r>
          </a:p>
        </p:txBody>
      </p:sp>
      <p:cxnSp>
        <p:nvCxnSpPr>
          <p:cNvPr id="17" name="直線單箭頭接點 16"/>
          <p:cNvCxnSpPr/>
          <p:nvPr/>
        </p:nvCxnSpPr>
        <p:spPr bwMode="auto">
          <a:xfrm flipH="1">
            <a:off x="3425825" y="4030664"/>
            <a:ext cx="504825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09" name="群組 17"/>
          <p:cNvGrpSpPr>
            <a:grpSpLocks/>
          </p:cNvGrpSpPr>
          <p:nvPr/>
        </p:nvGrpSpPr>
        <p:grpSpPr bwMode="auto">
          <a:xfrm>
            <a:off x="4022290" y="3867945"/>
            <a:ext cx="4875212" cy="695325"/>
            <a:chOff x="3948113" y="4221088"/>
            <a:chExt cx="4875212" cy="695325"/>
          </a:xfrm>
        </p:grpSpPr>
        <p:sp>
          <p:nvSpPr>
            <p:cNvPr id="19" name="矩形 18"/>
            <p:cNvSpPr/>
            <p:nvPr/>
          </p:nvSpPr>
          <p:spPr bwMode="auto">
            <a:xfrm>
              <a:off x="3948113" y="4221088"/>
              <a:ext cx="4875212" cy="6953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24613" name="群組 19"/>
            <p:cNvGrpSpPr>
              <a:grpSpLocks/>
            </p:cNvGrpSpPr>
            <p:nvPr/>
          </p:nvGrpSpPr>
          <p:grpSpPr bwMode="auto">
            <a:xfrm>
              <a:off x="3992563" y="4360788"/>
              <a:ext cx="4573942" cy="481087"/>
              <a:chOff x="3992563" y="4360788"/>
              <a:chExt cx="4573942" cy="481087"/>
            </a:xfrm>
          </p:grpSpPr>
          <p:sp>
            <p:nvSpPr>
              <p:cNvPr id="21" name="流程圖: 文件 3"/>
              <p:cNvSpPr/>
              <p:nvPr/>
            </p:nvSpPr>
            <p:spPr bwMode="auto">
              <a:xfrm>
                <a:off x="3992563" y="4360788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國文</a:t>
                </a:r>
                <a:endParaRPr lang="en-US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向下箭號 21"/>
              <p:cNvSpPr/>
              <p:nvPr/>
            </p:nvSpPr>
            <p:spPr bwMode="auto">
              <a:xfrm rot="16200000">
                <a:off x="4574382" y="4480644"/>
                <a:ext cx="241300" cy="103187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3" name="向下箭號 22"/>
              <p:cNvSpPr/>
              <p:nvPr/>
            </p:nvSpPr>
            <p:spPr bwMode="auto">
              <a:xfrm rot="16200000">
                <a:off x="5358607" y="4480644"/>
                <a:ext cx="241300" cy="103187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4" name="向下箭號 23"/>
              <p:cNvSpPr/>
              <p:nvPr/>
            </p:nvSpPr>
            <p:spPr bwMode="auto">
              <a:xfrm rot="16200000">
                <a:off x="6146007" y="4480644"/>
                <a:ext cx="241300" cy="103187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5" name="向下箭號 24"/>
              <p:cNvSpPr/>
              <p:nvPr/>
            </p:nvSpPr>
            <p:spPr bwMode="auto">
              <a:xfrm rot="16200000">
                <a:off x="6938963" y="4479850"/>
                <a:ext cx="239712" cy="103188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6" name="向下箭號 25"/>
              <p:cNvSpPr/>
              <p:nvPr/>
            </p:nvSpPr>
            <p:spPr bwMode="auto">
              <a:xfrm rot="16200000">
                <a:off x="7725569" y="4506044"/>
                <a:ext cx="241300" cy="103188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7" name="流程圖: 文件 3"/>
              <p:cNvSpPr/>
              <p:nvPr/>
            </p:nvSpPr>
            <p:spPr bwMode="auto">
              <a:xfrm>
                <a:off x="4748213" y="4371900"/>
                <a:ext cx="650875" cy="439738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數學</a:t>
                </a:r>
                <a:endParaRPr lang="en-US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流程圖: 文件 3"/>
              <p:cNvSpPr/>
              <p:nvPr/>
            </p:nvSpPr>
            <p:spPr bwMode="auto">
              <a:xfrm>
                <a:off x="5556250" y="4383013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英語</a:t>
                </a:r>
                <a:endParaRPr lang="en-US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流程圖: 文件 3"/>
              <p:cNvSpPr/>
              <p:nvPr/>
            </p:nvSpPr>
            <p:spPr bwMode="auto">
              <a:xfrm>
                <a:off x="6332538" y="4392538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社會</a:t>
                </a:r>
                <a:endParaRPr lang="en-US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流程圖: 文件 3"/>
              <p:cNvSpPr/>
              <p:nvPr/>
            </p:nvSpPr>
            <p:spPr bwMode="auto">
              <a:xfrm>
                <a:off x="7118350" y="4392538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自然</a:t>
                </a:r>
                <a:endParaRPr lang="en-US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流程圖: 文件 3"/>
              <p:cNvSpPr/>
              <p:nvPr/>
            </p:nvSpPr>
            <p:spPr bwMode="auto">
              <a:xfrm>
                <a:off x="7915275" y="4402063"/>
                <a:ext cx="650875" cy="43973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3959"/>
                  <a:gd name="connsiteX1" fmla="*/ 21600 w 21600"/>
                  <a:gd name="connsiteY1" fmla="*/ 0 h 23959"/>
                  <a:gd name="connsiteX2" fmla="*/ 21600 w 21600"/>
                  <a:gd name="connsiteY2" fmla="*/ 17322 h 23959"/>
                  <a:gd name="connsiteX3" fmla="*/ 0 w 21600"/>
                  <a:gd name="connsiteY3" fmla="*/ 20172 h 23959"/>
                  <a:gd name="connsiteX4" fmla="*/ 0 w 21600"/>
                  <a:gd name="connsiteY4" fmla="*/ 0 h 23959"/>
                  <a:gd name="connsiteX0" fmla="*/ 0 w 21600"/>
                  <a:gd name="connsiteY0" fmla="*/ 0 h 23168"/>
                  <a:gd name="connsiteX1" fmla="*/ 21600 w 21600"/>
                  <a:gd name="connsiteY1" fmla="*/ 0 h 23168"/>
                  <a:gd name="connsiteX2" fmla="*/ 21600 w 21600"/>
                  <a:gd name="connsiteY2" fmla="*/ 17322 h 23168"/>
                  <a:gd name="connsiteX3" fmla="*/ 0 w 21600"/>
                  <a:gd name="connsiteY3" fmla="*/ 20172 h 23168"/>
                  <a:gd name="connsiteX4" fmla="*/ 0 w 21600"/>
                  <a:gd name="connsiteY4" fmla="*/ 0 h 23168"/>
                  <a:gd name="connsiteX0" fmla="*/ 0 w 21600"/>
                  <a:gd name="connsiteY0" fmla="*/ 0 h 22077"/>
                  <a:gd name="connsiteX1" fmla="*/ 21600 w 21600"/>
                  <a:gd name="connsiteY1" fmla="*/ 0 h 22077"/>
                  <a:gd name="connsiteX2" fmla="*/ 21600 w 21600"/>
                  <a:gd name="connsiteY2" fmla="*/ 17322 h 22077"/>
                  <a:gd name="connsiteX3" fmla="*/ 0 w 21600"/>
                  <a:gd name="connsiteY3" fmla="*/ 20172 h 22077"/>
                  <a:gd name="connsiteX4" fmla="*/ 0 w 21600"/>
                  <a:gd name="connsiteY4" fmla="*/ 0 h 22077"/>
                  <a:gd name="connsiteX0" fmla="*/ 0 w 21600"/>
                  <a:gd name="connsiteY0" fmla="*/ 0 h 24595"/>
                  <a:gd name="connsiteX1" fmla="*/ 21600 w 21600"/>
                  <a:gd name="connsiteY1" fmla="*/ 0 h 24595"/>
                  <a:gd name="connsiteX2" fmla="*/ 21600 w 21600"/>
                  <a:gd name="connsiteY2" fmla="*/ 17322 h 24595"/>
                  <a:gd name="connsiteX3" fmla="*/ 0 w 21600"/>
                  <a:gd name="connsiteY3" fmla="*/ 20172 h 24595"/>
                  <a:gd name="connsiteX4" fmla="*/ 0 w 21600"/>
                  <a:gd name="connsiteY4" fmla="*/ 0 h 2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00" h="24595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7322"/>
                    </a:lnTo>
                    <a:cubicBezTo>
                      <a:pt x="10800" y="17322"/>
                      <a:pt x="9184" y="31580"/>
                      <a:pt x="0" y="201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13B6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0"/>
              <a:lstStyle/>
              <a:p>
                <a:pPr algn="ctr">
                  <a:defRPr/>
                </a:pPr>
                <a:r>
                  <a:rPr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寫作</a:t>
                </a:r>
                <a:endParaRPr lang="en-US" altLang="zh-TW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32" name="向下箭號 31"/>
          <p:cNvSpPr/>
          <p:nvPr/>
        </p:nvSpPr>
        <p:spPr>
          <a:xfrm>
            <a:off x="2436813" y="4510090"/>
            <a:ext cx="323850" cy="503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4424" y="332656"/>
            <a:ext cx="6984000" cy="633412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anchor="b">
            <a:normAutofit fontScale="90000"/>
          </a:bodyPr>
          <a:lstStyle/>
          <a:p>
            <a:pPr algn="ctr"/>
            <a:r>
              <a:rPr lang="zh-TW" altLang="zh-TW" sz="3600" b="1" dirty="0">
                <a:solidFill>
                  <a:schemeClr val="tx1"/>
                </a:solidFill>
                <a:cs typeface="BiauKai"/>
              </a:rPr>
              <a:t>超額比序及分發作業範例（</a:t>
            </a:r>
            <a:r>
              <a:rPr lang="en-US" altLang="zh-TW" sz="3600" b="1" dirty="0">
                <a:solidFill>
                  <a:schemeClr val="tx1"/>
                </a:solidFill>
                <a:cs typeface="BiauKai"/>
              </a:rPr>
              <a:t>2)</a:t>
            </a:r>
            <a:endParaRPr lang="zh-TW" altLang="en-US" sz="3600" b="1" dirty="0">
              <a:solidFill>
                <a:schemeClr val="tx1"/>
              </a:solidFill>
              <a:cs typeface="BiauKai"/>
            </a:endParaRPr>
          </a:p>
        </p:txBody>
      </p:sp>
      <p:sp>
        <p:nvSpPr>
          <p:cNvPr id="33" name="投影片編號版面配置區 1"/>
          <p:cNvSpPr txBox="1">
            <a:spLocks/>
          </p:cNvSpPr>
          <p:nvPr/>
        </p:nvSpPr>
        <p:spPr>
          <a:xfrm>
            <a:off x="7658100" y="662228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lang="zh-TW" sz="1800" b="1" kern="1200">
                <a:solidFill>
                  <a:schemeClr val="bg2"/>
                </a:solidFill>
                <a:latin typeface="Arial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6</a:t>
            </a:r>
          </a:p>
        </p:txBody>
      </p:sp>
      <p:pic>
        <p:nvPicPr>
          <p:cNvPr id="34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09328" y="260648"/>
            <a:ext cx="6491064" cy="7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十二</a:t>
            </a: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年國教免學費政策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3" name="內容版面配置區 2"/>
          <p:cNvSpPr>
            <a:spLocks/>
          </p:cNvSpPr>
          <p:nvPr/>
        </p:nvSpPr>
        <p:spPr bwMode="auto">
          <a:xfrm>
            <a:off x="1043608" y="1412776"/>
            <a:ext cx="7704855" cy="41764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zh-TW" altLang="en-US" sz="2800" b="1" dirty="0" smtClean="0">
                <a:latin typeface="+mj-ea"/>
                <a:ea typeface="+mj-ea"/>
              </a:rPr>
              <a:t>  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高職</a:t>
            </a:r>
            <a:r>
              <a:rPr kumimoji="0"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kumimoji="0"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五專前三年</a:t>
            </a:r>
            <a:r>
              <a:rPr kumimoji="0"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全面</a:t>
            </a:r>
            <a:r>
              <a:rPr kumimoji="0"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免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學費；</a:t>
            </a:r>
            <a:endParaRPr kumimoji="0"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zh-TW" altLang="en-US" sz="2800" b="1" dirty="0" smtClean="0">
                <a:latin typeface="+mj-ea"/>
                <a:ea typeface="+mj-ea"/>
              </a:rPr>
              <a:t>  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高中</a:t>
            </a:r>
            <a:r>
              <a:rPr lang="zh-TW" altLang="en-US" sz="2800" b="1" dirty="0" smtClean="0">
                <a:latin typeface="+mj-ea"/>
                <a:ea typeface="+mj-ea"/>
              </a:rPr>
              <a:t>家</a:t>
            </a:r>
            <a:r>
              <a:rPr kumimoji="0" lang="zh-TW" altLang="en-US" sz="2800" b="1" dirty="0">
                <a:latin typeface="+mj-ea"/>
                <a:ea typeface="+mj-ea"/>
              </a:rPr>
              <a:t>戶所得</a:t>
            </a:r>
            <a:r>
              <a:rPr kumimoji="0"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148</a:t>
            </a:r>
            <a:r>
              <a:rPr kumimoji="0"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萬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元</a:t>
            </a:r>
            <a:r>
              <a:rPr lang="zh-TW" altLang="en-US" sz="1600" b="1" dirty="0" smtClean="0">
                <a:latin typeface="+mj-ea"/>
                <a:ea typeface="+mj-ea"/>
              </a:rPr>
              <a:t>以下</a:t>
            </a:r>
            <a:r>
              <a:rPr lang="zh-TW" altLang="en-US" sz="1600" dirty="0" smtClean="0">
                <a:latin typeface="+mj-ea"/>
                <a:ea typeface="+mj-ea"/>
              </a:rPr>
              <a:t>（</a:t>
            </a:r>
            <a:r>
              <a:rPr kumimoji="0" lang="zh-TW" altLang="en-US" sz="1600" dirty="0">
                <a:latin typeface="+mj-ea"/>
                <a:ea typeface="+mj-ea"/>
              </a:rPr>
              <a:t>台北市購買國宅標準</a:t>
            </a:r>
            <a:r>
              <a:rPr kumimoji="0" lang="zh-TW" altLang="en-US" sz="1600" dirty="0" smtClean="0">
                <a:latin typeface="+mj-ea"/>
                <a:ea typeface="+mj-ea"/>
              </a:rPr>
              <a:t>）</a:t>
            </a:r>
            <a:r>
              <a:rPr kumimoji="0" lang="zh-TW" altLang="en-US" sz="2800" b="1" dirty="0" smtClean="0">
                <a:latin typeface="+mj-ea"/>
                <a:ea typeface="+mj-ea"/>
              </a:rPr>
              <a:t>免學費；</a:t>
            </a:r>
            <a:r>
              <a:rPr lang="zh-TW" altLang="en-US" sz="2800" b="1" dirty="0" smtClean="0">
                <a:latin typeface="+mj-ea"/>
                <a:ea typeface="+mj-ea"/>
              </a:rPr>
              <a:t>家戶所得</a:t>
            </a:r>
            <a:r>
              <a:rPr lang="en-US" altLang="zh-TW" sz="2800" b="1" dirty="0" smtClean="0">
                <a:latin typeface="+mj-ea"/>
                <a:ea typeface="+mj-ea"/>
              </a:rPr>
              <a:t>148</a:t>
            </a:r>
            <a:r>
              <a:rPr lang="zh-TW" altLang="en-US" sz="2800" b="1" dirty="0" smtClean="0">
                <a:latin typeface="+mj-ea"/>
                <a:ea typeface="+mj-ea"/>
              </a:rPr>
              <a:t>萬元以上，就讀私校依戶籍所在縣市補助</a:t>
            </a:r>
            <a:r>
              <a:rPr lang="en-US" altLang="zh-TW" sz="2800" b="1" dirty="0" smtClean="0">
                <a:latin typeface="+mj-ea"/>
                <a:ea typeface="+mj-ea"/>
              </a:rPr>
              <a:t>5000</a:t>
            </a:r>
            <a:r>
              <a:rPr lang="zh-TW" altLang="en-US" sz="2800" b="1" dirty="0" smtClean="0">
                <a:latin typeface="+mj-ea"/>
                <a:ea typeface="+mj-ea"/>
              </a:rPr>
              <a:t>或</a:t>
            </a:r>
            <a:r>
              <a:rPr lang="en-US" altLang="zh-TW" sz="2800" b="1" dirty="0" smtClean="0">
                <a:latin typeface="+mj-ea"/>
                <a:ea typeface="+mj-ea"/>
              </a:rPr>
              <a:t>6000</a:t>
            </a:r>
            <a:r>
              <a:rPr lang="zh-TW" altLang="en-US" sz="2800" b="1" dirty="0" smtClean="0">
                <a:latin typeface="+mj-ea"/>
                <a:ea typeface="+mj-ea"/>
              </a:rPr>
              <a:t>元</a:t>
            </a:r>
            <a:r>
              <a:rPr lang="en-US" altLang="zh-TW" sz="1600" dirty="0" smtClean="0">
                <a:latin typeface="+mj-ea"/>
                <a:ea typeface="+mj-ea"/>
              </a:rPr>
              <a:t>(</a:t>
            </a:r>
            <a:r>
              <a:rPr lang="zh-TW" altLang="en-US" sz="1600" dirty="0" smtClean="0">
                <a:latin typeface="+mj-ea"/>
                <a:ea typeface="+mj-ea"/>
              </a:rPr>
              <a:t>台北市</a:t>
            </a:r>
            <a:r>
              <a:rPr lang="en-US" altLang="zh-TW" sz="1600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kumimoji="0" lang="zh-TW" altLang="en-US" sz="2800" b="1" dirty="0" smtClean="0">
                <a:latin typeface="+mj-ea"/>
                <a:ea typeface="+mj-ea"/>
              </a:rPr>
              <a:t>  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綜合高中</a:t>
            </a:r>
            <a:r>
              <a:rPr lang="zh-TW" altLang="en-US" sz="2800" b="1" dirty="0" smtClean="0">
                <a:latin typeface="+mj-ea"/>
                <a:ea typeface="+mj-ea"/>
              </a:rPr>
              <a:t>：高一</a:t>
            </a:r>
            <a:r>
              <a:rPr kumimoji="0" lang="zh-TW" altLang="en-US" sz="2800" b="1" dirty="0" smtClean="0">
                <a:latin typeface="+mj-ea"/>
                <a:ea typeface="+mj-ea"/>
              </a:rPr>
              <a:t>比照高職免學費，高二、三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依所選學程比照高職或高中方式辦理</a:t>
            </a:r>
            <a:r>
              <a:rPr kumimoji="0" lang="zh-TW" altLang="en-US" sz="2800" b="1" dirty="0" smtClean="0">
                <a:latin typeface="+mj-ea"/>
                <a:ea typeface="+mj-ea"/>
              </a:rPr>
              <a:t>。</a:t>
            </a:r>
            <a:endParaRPr kumimoji="0"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kumimoji="0"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66806" cy="75895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rtl="0" eaLnBrk="1" latinLnBrk="0" hangingPunct="1"/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BiauKai"/>
              </a:rPr>
              <a:t>免試入學超額比序案例說明</a:t>
            </a: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BiauKai"/>
              </a:rPr>
              <a:t>(</a:t>
            </a:r>
            <a:r>
              <a:rPr lang="en-US" altLang="zh-TW" sz="36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BiauKai"/>
              </a:rPr>
              <a:t>1/2)</a:t>
            </a:r>
            <a:endParaRPr lang="zh-TW" altLang="en-US" sz="3600" b="1" dirty="0">
              <a:solidFill>
                <a:schemeClr val="tx1"/>
              </a:solidFill>
              <a:effectLst/>
              <a:latin typeface="微軟正黑體" panose="020B0604030504040204" pitchFamily="34" charset="-120"/>
              <a:cs typeface="BiauKai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766763" y="4941888"/>
            <a:ext cx="7559675" cy="146685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6075" indent="-346075" algn="l" rtl="0" eaLnBrk="0" fontAlgn="base" hangingPunct="0"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  <a:defRPr lang="zh-TW" sz="2400" kern="12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39775" indent="-2825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zh-TW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lang="zh-TW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若甲生、乙生第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志願為同一所高中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第一比序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相同。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第二比序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相同。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第三比序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會考總積分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相同。</a:t>
            </a:r>
            <a:endParaRPr kumimoji="0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77685"/>
              </p:ext>
            </p:extLst>
          </p:nvPr>
        </p:nvGraphicFramePr>
        <p:xfrm>
          <a:off x="179388" y="1038225"/>
          <a:ext cx="879315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94072"/>
                <a:gridCol w="834244"/>
                <a:gridCol w="864096"/>
                <a:gridCol w="864096"/>
                <a:gridCol w="576064"/>
                <a:gridCol w="639637"/>
                <a:gridCol w="825809"/>
                <a:gridCol w="563866"/>
                <a:gridCol w="635309"/>
                <a:gridCol w="635309"/>
                <a:gridCol w="524553"/>
              </a:tblGrid>
              <a:tr h="701372">
                <a:tc rowSpan="2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總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積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分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(1)</a:t>
                      </a:r>
                      <a:endParaRPr lang="zh-TW" altLang="en-US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多元學習</a:t>
                      </a:r>
                      <a:endParaRPr lang="en-US" altLang="zh-TW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表現</a:t>
                      </a:r>
                      <a:r>
                        <a:rPr lang="en-US" altLang="zh-TW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總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積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分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(3)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志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願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序積分</a:t>
                      </a:r>
                      <a:endParaRPr lang="en-US" altLang="zh-TW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(4)</a:t>
                      </a:r>
                      <a:endParaRPr kumimoji="0" lang="zh-TW" alt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會考各科等第標示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(5)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552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均衡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服務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國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數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英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自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寫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作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測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驗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甲生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乙生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5219700" y="3275013"/>
            <a:ext cx="390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itchFamily="34" charset="0"/>
              </a:rPr>
              <a:t>6          7          1        3       2      0.8</a:t>
            </a:r>
            <a:endParaRPr lang="zh-TW" altLang="en-US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" name="文字方塊 8"/>
          <p:cNvSpPr txBox="1">
            <a:spLocks noChangeArrowheads="1"/>
          </p:cNvSpPr>
          <p:nvPr/>
        </p:nvSpPr>
        <p:spPr bwMode="auto">
          <a:xfrm>
            <a:off x="5240338" y="4406900"/>
            <a:ext cx="390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itchFamily="34" charset="0"/>
              </a:rPr>
              <a:t>6          6          2        2       3      0.8</a:t>
            </a:r>
            <a:endParaRPr lang="zh-TW" altLang="en-US" sz="180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" name="Picture 10" descr="「首頁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7" y="123825"/>
            <a:ext cx="7272809" cy="75895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rtl="0" eaLnBrk="1" latinLnBrk="0" hangingPunct="1"/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BiauKai"/>
              </a:rPr>
              <a:t>免試入學超額比序案例說明</a:t>
            </a: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cs typeface="BiauKai"/>
              </a:rPr>
              <a:t>(2/2)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190977" y="4928394"/>
            <a:ext cx="7839075" cy="100806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6075" indent="-346075" algn="l" rtl="0" eaLnBrk="0" fontAlgn="base" hangingPunct="0"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  <a:defRPr lang="zh-TW" sz="2400" kern="120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39775" indent="-2825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lang="zh-TW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lang="zh-TW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zh-TW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第四比序</a:t>
            </a:r>
            <a:r>
              <a:rPr kumimoji="0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志願序積分</a:t>
            </a:r>
            <a:r>
              <a:rPr kumimoji="0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lnSpc>
                <a:spcPct val="20000"/>
              </a:lnSpc>
              <a:buFontTx/>
              <a:buNone/>
              <a:defRPr/>
            </a:pP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第五比序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各科會考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kumimoji="0"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，故超額比序時，</a:t>
            </a:r>
            <a:r>
              <a:rPr kumimoji="0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甲生</a:t>
            </a:r>
            <a:r>
              <a:rPr kumimoji="0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勝</a:t>
            </a:r>
            <a:r>
              <a:rPr kumimoji="0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出。</a:t>
            </a:r>
            <a:endParaRPr kumimoji="0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97017"/>
              </p:ext>
            </p:extLst>
          </p:nvPr>
        </p:nvGraphicFramePr>
        <p:xfrm>
          <a:off x="190977" y="933450"/>
          <a:ext cx="879315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94072"/>
                <a:gridCol w="834244"/>
                <a:gridCol w="864096"/>
                <a:gridCol w="864096"/>
                <a:gridCol w="576064"/>
                <a:gridCol w="639637"/>
                <a:gridCol w="825809"/>
                <a:gridCol w="563866"/>
                <a:gridCol w="635309"/>
                <a:gridCol w="635309"/>
                <a:gridCol w="524553"/>
              </a:tblGrid>
              <a:tr h="701372">
                <a:tc rowSpan="2"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總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積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分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(1)</a:t>
                      </a:r>
                      <a:endParaRPr lang="zh-TW" altLang="en-US" sz="24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多元學習</a:t>
                      </a:r>
                      <a:endParaRPr lang="en-US" altLang="zh-TW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表現</a:t>
                      </a:r>
                      <a:r>
                        <a:rPr lang="en-US" altLang="zh-TW" sz="20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考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總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積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分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(3)</a:t>
                      </a:r>
                      <a:endParaRPr lang="zh-TW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志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願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序積分</a:t>
                      </a:r>
                      <a:endParaRPr lang="en-US" altLang="zh-TW" sz="20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(4)</a:t>
                      </a:r>
                      <a:endParaRPr kumimoji="0" lang="zh-TW" alt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會考各科等第標示</a:t>
                      </a:r>
                      <a:r>
                        <a:rPr lang="en-US" altLang="zh-TW" sz="2400" dirty="0" smtClean="0">
                          <a:solidFill>
                            <a:srgbClr val="0000FF"/>
                          </a:solidFill>
                        </a:rPr>
                        <a:t>(5)</a:t>
                      </a: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552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均衡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服務</a:t>
                      </a:r>
                      <a:endParaRPr lang="en-US" altLang="zh-TW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學習</a:t>
                      </a:r>
                      <a:endParaRPr lang="zh-TW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marL="91433" marR="91433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國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數</a:t>
                      </a:r>
                      <a:endParaRPr lang="zh-TW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英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社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自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寫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作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測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驗</a:t>
                      </a:r>
                      <a:endParaRPr lang="zh-TW" altLang="en-US" sz="2400" dirty="0"/>
                    </a:p>
                  </a:txBody>
                  <a:tcPr marL="91433" marR="91433" marT="45751" marB="457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甲生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A++</a:t>
                      </a:r>
                      <a:endParaRPr lang="zh-TW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乙生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91.8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19.8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B+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文字方塊 7"/>
          <p:cNvSpPr txBox="1">
            <a:spLocks noChangeArrowheads="1"/>
          </p:cNvSpPr>
          <p:nvPr/>
        </p:nvSpPr>
        <p:spPr bwMode="auto">
          <a:xfrm>
            <a:off x="5231289" y="3170238"/>
            <a:ext cx="390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itchFamily="34" charset="0"/>
              </a:rPr>
              <a:t>6          7          1        3       2      0.8</a:t>
            </a:r>
            <a:endParaRPr lang="zh-TW" altLang="en-US" sz="18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文字方塊 9"/>
          <p:cNvSpPr txBox="1">
            <a:spLocks noChangeArrowheads="1"/>
          </p:cNvSpPr>
          <p:nvPr/>
        </p:nvSpPr>
        <p:spPr bwMode="auto">
          <a:xfrm>
            <a:off x="5251927" y="4302125"/>
            <a:ext cx="390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pitchFamily="34" charset="0"/>
              </a:rPr>
              <a:t>6          6          2        2       3      0.8</a:t>
            </a:r>
            <a:endParaRPr lang="zh-TW" altLang="en-US" sz="18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" name="Picture 10" descr="「首頁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347620" y="1519808"/>
            <a:ext cx="7096832" cy="442947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39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核心</a:t>
            </a:r>
            <a:r>
              <a:rPr kumimoji="1" lang="zh-TW" altLang="en-US" sz="39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精神</a:t>
            </a:r>
            <a:r>
              <a:rPr kumimoji="1" lang="zh-TW" altLang="en-US" sz="44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：</a:t>
            </a:r>
            <a:r>
              <a:rPr kumimoji="1" lang="zh-TW" altLang="en-US" sz="2800" b="1" dirty="0">
                <a:solidFill>
                  <a:srgbClr val="FF0000"/>
                </a:solidFill>
              </a:rPr>
              <a:t>臺北市國中應屆畢業生</a:t>
            </a:r>
            <a:r>
              <a:rPr kumimoji="1" lang="zh-TW" altLang="en-US" sz="2800" dirty="0"/>
              <a:t>選擇</a:t>
            </a:r>
            <a:r>
              <a:rPr kumimoji="1" lang="zh-TW" altLang="en-US" sz="2800" b="1" dirty="0">
                <a:solidFill>
                  <a:srgbClr val="FF0000"/>
                </a:solidFill>
              </a:rPr>
              <a:t>單一志願</a:t>
            </a:r>
            <a:r>
              <a:rPr kumimoji="1" lang="zh-TW" altLang="en-US" sz="2800" dirty="0"/>
              <a:t>優先免試入學，鼓勵學生就近入學</a:t>
            </a:r>
            <a:endParaRPr kumimoji="1" lang="en-US" altLang="zh-TW" sz="28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zh-TW" altLang="en-US" sz="39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超額比序</a:t>
            </a:r>
            <a:r>
              <a:rPr lang="zh-TW" altLang="en-US" sz="2800" dirty="0" smtClean="0">
                <a:latin typeface="+mj-ea"/>
                <a:ea typeface="+mj-ea"/>
              </a:rPr>
              <a:t>：採</a:t>
            </a:r>
            <a:r>
              <a:rPr lang="en-US" altLang="zh-TW" sz="2800" dirty="0" smtClean="0">
                <a:latin typeface="+mj-ea"/>
                <a:ea typeface="+mj-ea"/>
              </a:rPr>
              <a:t>108</a:t>
            </a:r>
            <a:r>
              <a:rPr lang="zh-TW" altLang="en-US" sz="2800" dirty="0" smtClean="0">
                <a:latin typeface="+mj-ea"/>
                <a:ea typeface="+mj-ea"/>
              </a:rPr>
              <a:t>方案計算</a:t>
            </a:r>
            <a:endParaRPr lang="zh-TW" altLang="en-US" sz="2800" dirty="0">
              <a:latin typeface="+mj-ea"/>
              <a:ea typeface="+mj-ea"/>
            </a:endParaRPr>
          </a:p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+mj-ea"/>
                <a:ea typeface="+mj-ea"/>
              </a:rPr>
              <a:t>學生按照學校公告之報名結果，辦理現場登記、公開抽籤、撕榜、報到。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不進行比序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sz="3600" dirty="0">
                <a:solidFill>
                  <a:srgbClr val="FF0000"/>
                </a:solidFill>
                <a:latin typeface="+mj-ea"/>
              </a:rPr>
              <a:t>第一類優免未錄取或錄取後完成放棄之學生始得參加第二類優免。</a:t>
            </a:r>
          </a:p>
          <a:p>
            <a:pPr marL="82296" lvl="0" indent="0">
              <a:lnSpc>
                <a:spcPct val="110000"/>
              </a:lnSpc>
              <a:buNone/>
            </a:pPr>
            <a:endParaRPr kumimoji="1" lang="en-US" altLang="zh-TW" dirty="0" smtClean="0">
              <a:latin typeface="+mj-ea"/>
            </a:endParaRPr>
          </a:p>
          <a:p>
            <a:pPr lvl="0">
              <a:lnSpc>
                <a:spcPct val="110000"/>
              </a:lnSpc>
            </a:pPr>
            <a:endParaRPr kumimoji="1" lang="en-US" altLang="zh-TW" dirty="0" smtClean="0">
              <a:latin typeface="+mj-ea"/>
            </a:endParaRPr>
          </a:p>
          <a:p>
            <a:pPr lvl="0">
              <a:lnSpc>
                <a:spcPct val="110000"/>
              </a:lnSpc>
            </a:pPr>
            <a:endParaRPr kumimoji="1" lang="en-US" altLang="zh-TW" dirty="0" smtClean="0">
              <a:latin typeface="+mj-ea"/>
              <a:ea typeface="+mj-ea"/>
            </a:endParaRPr>
          </a:p>
          <a:p>
            <a:pPr marL="457200" marR="0" lvl="1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2800" kern="1200" dirty="0" smtClean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75656" y="332656"/>
            <a:ext cx="7056784" cy="1040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 fontScale="85000" lnSpcReduction="10000"/>
          </a:bodyPr>
          <a:lstStyle>
            <a:lvl1pPr>
              <a:spcBef>
                <a:spcPct val="0"/>
              </a:spcBef>
              <a:buNone/>
              <a:defRPr kumimoji="1" sz="43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107</a:t>
            </a:r>
            <a:r>
              <a:rPr lang="zh-TW" altLang="en-US" dirty="0" smtClean="0">
                <a:solidFill>
                  <a:srgbClr val="7030A0"/>
                </a:solidFill>
              </a:rPr>
              <a:t>年</a:t>
            </a:r>
            <a:r>
              <a:rPr lang="zh-TW" altLang="en-US" dirty="0">
                <a:solidFill>
                  <a:srgbClr val="7030A0"/>
                </a:solidFill>
              </a:rPr>
              <a:t>臺北市優先免試入學方案</a:t>
            </a:r>
          </a:p>
        </p:txBody>
      </p:sp>
      <p:pic>
        <p:nvPicPr>
          <p:cNvPr id="6" name="Picture 10" descr="「首頁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-1980728" y="692696"/>
            <a:ext cx="2232247" cy="38884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endParaRPr kumimoji="1"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6081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403648" y="260648"/>
            <a:ext cx="7056784" cy="79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 fontScale="85000" lnSpcReduction="10000"/>
          </a:bodyPr>
          <a:lstStyle>
            <a:lvl1pPr>
              <a:spcBef>
                <a:spcPct val="0"/>
              </a:spcBef>
              <a:buNone/>
              <a:defRPr kumimoji="1" sz="43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107</a:t>
            </a:r>
            <a:r>
              <a:rPr lang="zh-TW" altLang="en-US" dirty="0" smtClean="0">
                <a:solidFill>
                  <a:srgbClr val="7030A0"/>
                </a:solidFill>
              </a:rPr>
              <a:t>年</a:t>
            </a:r>
            <a:r>
              <a:rPr lang="zh-TW" altLang="en-US" dirty="0">
                <a:solidFill>
                  <a:srgbClr val="7030A0"/>
                </a:solidFill>
              </a:rPr>
              <a:t>臺北市優先免試入學方案</a:t>
            </a:r>
          </a:p>
        </p:txBody>
      </p:sp>
      <p:pic>
        <p:nvPicPr>
          <p:cNvPr id="6" name="Picture 10" descr="「首頁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840720" cy="5438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字方塊 32"/>
          <p:cNvSpPr txBox="1"/>
          <p:nvPr/>
        </p:nvSpPr>
        <p:spPr>
          <a:xfrm>
            <a:off x="2339752" y="260648"/>
            <a:ext cx="5076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107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學年度優先免試入學流程圖</a:t>
            </a:r>
            <a:endParaRPr lang="zh-TW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10" descr="「首頁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54" y="972279"/>
            <a:ext cx="7771210" cy="55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36616" y="359898"/>
            <a:ext cx="5587712" cy="1472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免試入學已上路多年</a:t>
            </a:r>
            <a:r>
              <a:rPr lang="en-US" altLang="zh-TW" sz="4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/>
            </a:r>
            <a:br>
              <a:rPr lang="en-US" altLang="zh-TW" sz="4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</a:br>
            <a:r>
              <a:rPr lang="zh-TW" altLang="en-US" sz="4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會考可以不參加嗎</a:t>
            </a:r>
            <a:r>
              <a:rPr lang="en-US" altLang="zh-TW" sz="4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?</a:t>
            </a:r>
            <a:endParaRPr lang="zh-TW" altLang="en-US" sz="44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840" y="2204864"/>
            <a:ext cx="7406640" cy="103776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所有國中</a:t>
            </a:r>
            <a:r>
              <a:rPr lang="zh-TW" altLang="en-US" sz="3200" b="1" dirty="0"/>
              <a:t>九</a:t>
            </a:r>
            <a:r>
              <a:rPr lang="zh-TW" altLang="en-US" sz="3200" b="1" dirty="0" smtClean="0"/>
              <a:t>年級同學都必須參加國中教育會考。</a:t>
            </a:r>
            <a:endParaRPr lang="zh-TW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1475656" y="3356992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TW" altLang="zh-TW" sz="2400" dirty="0">
                <a:latin typeface="微軟正黑體" panose="020B0604030504040204" pitchFamily="34" charset="-120"/>
              </a:rPr>
              <a:t>國民小學及國民中學學生成績評量準則 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TW" altLang="zh-TW" sz="2400" b="1" dirty="0" smtClean="0"/>
              <a:t>第</a:t>
            </a:r>
            <a:r>
              <a:rPr lang="en-US" altLang="zh-TW" sz="2400" b="1" dirty="0"/>
              <a:t>13</a:t>
            </a:r>
            <a:r>
              <a:rPr lang="zh-TW" altLang="zh-TW" sz="2400" b="1" dirty="0"/>
              <a:t>條</a:t>
            </a:r>
            <a:r>
              <a:rPr lang="zh-TW" altLang="en-US" sz="2400" b="1" dirty="0"/>
              <a:t> 第六項</a:t>
            </a:r>
            <a:endParaRPr lang="en-US" altLang="zh-TW" sz="2400" b="1" dirty="0"/>
          </a:p>
          <a:p>
            <a:pPr marL="363538" indent="0">
              <a:lnSpc>
                <a:spcPct val="150000"/>
              </a:lnSpc>
              <a:buFontTx/>
              <a:buNone/>
              <a:defRPr/>
            </a:pPr>
            <a:r>
              <a:rPr lang="zh-TW" altLang="zh-TW" sz="2400" dirty="0"/>
              <a:t>國民中學學生除經直轄市、縣（市）政府核准者外，</a:t>
            </a:r>
            <a:r>
              <a:rPr lang="zh-TW" altLang="zh-TW" sz="2400" u="sng" dirty="0"/>
              <a:t>應參加教育會考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</p:txBody>
      </p:sp>
      <p:pic>
        <p:nvPicPr>
          <p:cNvPr id="5" name="Picture 10" descr="「首頁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31632" y="656314"/>
            <a:ext cx="828000" cy="4572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有關國中教育會考</a:t>
            </a:r>
            <a:endParaRPr lang="zh-TW" altLang="en-US" sz="44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440360" y="332744"/>
            <a:ext cx="6372000" cy="79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為什麼要考國中教育會考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864448" y="1484784"/>
            <a:ext cx="7740000" cy="49971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b="1" dirty="0" smtClean="0">
                <a:solidFill>
                  <a:srgbClr val="66003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學生：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了解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自己的學力水準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，並為下一學習階段作準備。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2800" b="1" dirty="0" smtClean="0">
                <a:solidFill>
                  <a:srgbClr val="66003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國中：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參酌教育會考評量結果，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了解學生學力水準，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提供升學選擇之建議，輔導學生適性入學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sz="2800" b="1" dirty="0" smtClean="0">
                <a:solidFill>
                  <a:srgbClr val="66003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高中、 職及五專：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了解學生學力水準，作為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新生學習輔導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參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考依據。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zh-TW" sz="2800" b="1" dirty="0" smtClean="0">
                <a:solidFill>
                  <a:srgbClr val="66003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教育主管機關</a:t>
            </a:r>
            <a:r>
              <a:rPr lang="zh-TW" altLang="en-US" sz="2800" b="1" dirty="0" smtClean="0">
                <a:solidFill>
                  <a:srgbClr val="660033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追蹤及瞭解歷年國中畢業生學力狀況，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進行適當地補強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確保學生學力品質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D486261B-2E6E-4925-BB80-69272F772617}" type="slidenum">
              <a:rPr lang="zh-TW" altLang="en-US" smtClean="0">
                <a:solidFill>
                  <a:srgbClr val="898989"/>
                </a:solidFill>
              </a:rPr>
              <a:pPr/>
              <a:t>4</a:t>
            </a:fld>
            <a:endParaRPr lang="zh-TW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3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8416" y="260648"/>
            <a:ext cx="6948000" cy="6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國中</a:t>
            </a:r>
            <a:r>
              <a:rPr lang="zh-TW" altLang="zh-TW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教育會考各考試</a:t>
            </a:r>
            <a:r>
              <a:rPr lang="zh-TW" altLang="zh-TW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科目</a:t>
            </a:r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說明</a:t>
            </a:r>
            <a:endParaRPr lang="zh-TW" alt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19121"/>
              </p:ext>
            </p:extLst>
          </p:nvPr>
        </p:nvGraphicFramePr>
        <p:xfrm>
          <a:off x="539552" y="1101937"/>
          <a:ext cx="8244000" cy="49680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8855"/>
                <a:gridCol w="662465"/>
                <a:gridCol w="956895"/>
                <a:gridCol w="3385930"/>
                <a:gridCol w="2649855"/>
              </a:tblGrid>
              <a:tr h="3566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考試科目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結果呈現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1766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分為</a:t>
                      </a: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「精</a:t>
                      </a:r>
                      <a:r>
                        <a:rPr 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熟」</a:t>
                      </a:r>
                      <a:r>
                        <a:rPr lang="en-US" alt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</a:t>
                      </a:r>
                      <a:r>
                        <a:rPr 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en-US" alt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zh-TW" sz="1800" b="1" kern="1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「待加強</a:t>
                      </a:r>
                      <a:r>
                        <a:rPr 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en-US" altLang="zh-TW" sz="1800" b="1" kern="100" dirty="0" smtClean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</a:t>
                      </a:r>
                      <a:r>
                        <a:rPr lang="zh-TW" altLang="en-US" sz="1800" kern="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800" kern="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在精熟</a:t>
                      </a:r>
                      <a:r>
                        <a:rPr lang="en-US" altLang="zh-TW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r>
                        <a:rPr lang="zh-TW" altLang="en-US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等級分別標示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A++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（精熟等級前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A+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（精熟等級前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26%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800" b="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並在基礎</a:t>
                      </a:r>
                      <a:r>
                        <a:rPr lang="en-US" altLang="zh-TW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r>
                        <a:rPr lang="zh-TW" altLang="en-US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等級分別標示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B++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（基礎等級前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80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B+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（基礎等級前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26%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r>
                        <a:rPr lang="zh-TW" altLang="en-US" sz="1800" b="1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en-US" altLang="zh-TW" sz="1800" b="0" u="none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成績計算方式可詳見教育部國中教育會考網站：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http://cap.ntnu.edu.tw/</a:t>
                      </a:r>
                      <a:endParaRPr lang="zh-TW" altLang="en-US" sz="16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endParaRPr lang="zh-TW" altLang="zh-TW" sz="18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80%)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44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endParaRPr lang="zh-TW" altLang="zh-TW" sz="18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972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en-US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選擇題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85%)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選擇題</a:t>
                      </a:r>
                      <a:r>
                        <a:rPr lang="en-US" sz="1800" kern="100" dirty="0" smtClean="0">
                          <a:solidFill>
                            <a:srgbClr val="00B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占總成績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15%)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96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34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34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寫作測驗 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分為一至六級分</a:t>
                      </a:r>
                    </a:p>
                  </a:txBody>
                  <a:tcPr marL="54616" marR="54616" marT="29188" marB="291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448" y="6309320"/>
            <a:ext cx="7920000" cy="40466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>
            <a:lvl1pPr>
              <a:spcBef>
                <a:spcPts val="18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2pPr>
            <a:lvl3pPr marL="1143000" indent="-228600">
              <a:spcBef>
                <a:spcPts val="8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3pPr>
            <a:lvl4pPr marL="16002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2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寫作測驗」及「數學非選擇題」必須要用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黑色墨水筆</a:t>
            </a:r>
            <a:r>
              <a:rPr lang="zh-TW" altLang="en-US" sz="22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作答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56576" y="188640"/>
            <a:ext cx="7380000" cy="72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75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altLang="zh-TW" sz="44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108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年國中</a:t>
            </a:r>
            <a:r>
              <a:rPr lang="zh-TW" altLang="en-US" sz="44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教育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會考</a:t>
            </a:r>
            <a:r>
              <a:rPr lang="zh-TW" altLang="zh-TW" sz="44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日</a:t>
            </a:r>
            <a:r>
              <a:rPr lang="zh-TW" altLang="en-US" sz="4400" b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程表</a:t>
            </a:r>
            <a:endParaRPr lang="zh-TW" altLang="en-US" sz="4400" b="1" dirty="0"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Picture 10" descr="「首頁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483604"/>
            <a:ext cx="360000" cy="3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80728"/>
            <a:ext cx="8331200" cy="55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02562608"/>
              </p:ext>
            </p:extLst>
          </p:nvPr>
        </p:nvGraphicFramePr>
        <p:xfrm>
          <a:off x="668824" y="1268760"/>
          <a:ext cx="679844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 bwMode="auto">
          <a:xfrm>
            <a:off x="1835695" y="404664"/>
            <a:ext cx="5832649" cy="576262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8575" cap="flat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9pPr>
          </a:lstStyle>
          <a:p>
            <a:pPr defTabSz="1244600" eaLnBrk="1" hangingPunct="1">
              <a:lnSpc>
                <a:spcPct val="90000"/>
              </a:lnSpc>
              <a:defRPr/>
            </a:pPr>
            <a:r>
              <a:rPr lang="zh-TW" altLang="en-US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教育會考</a:t>
            </a:r>
            <a:r>
              <a:rPr lang="zh-TW" altLang="en-US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等級及標示</a:t>
            </a:r>
          </a:p>
        </p:txBody>
      </p:sp>
      <p:grpSp>
        <p:nvGrpSpPr>
          <p:cNvPr id="8" name="群組 3"/>
          <p:cNvGrpSpPr>
            <a:grpSpLocks/>
          </p:cNvGrpSpPr>
          <p:nvPr/>
        </p:nvGrpSpPr>
        <p:grpSpPr bwMode="auto">
          <a:xfrm>
            <a:off x="7537450" y="2939951"/>
            <a:ext cx="1241425" cy="1530894"/>
            <a:chOff x="5885459" y="1627880"/>
            <a:chExt cx="1383182" cy="1496767"/>
          </a:xfrm>
        </p:grpSpPr>
        <p:sp>
          <p:nvSpPr>
            <p:cNvPr id="9" name="圓角矩形 8"/>
            <p:cNvSpPr/>
            <p:nvPr/>
          </p:nvSpPr>
          <p:spPr>
            <a:xfrm>
              <a:off x="5885459" y="1627880"/>
              <a:ext cx="1383182" cy="149676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5925604" y="1668686"/>
              <a:ext cx="1302892" cy="141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英語閱讀</a:t>
              </a:r>
              <a:endParaRPr lang="zh-TW" altLang="en-US" sz="32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6"/>
          <p:cNvGrpSpPr>
            <a:grpSpLocks/>
          </p:cNvGrpSpPr>
          <p:nvPr/>
        </p:nvGrpSpPr>
        <p:grpSpPr bwMode="auto">
          <a:xfrm>
            <a:off x="7537450" y="4572000"/>
            <a:ext cx="1290638" cy="1503363"/>
            <a:chOff x="5497481" y="3248588"/>
            <a:chExt cx="1290441" cy="1503729"/>
          </a:xfrm>
        </p:grpSpPr>
        <p:sp>
          <p:nvSpPr>
            <p:cNvPr id="12" name="圓角矩形 11"/>
            <p:cNvSpPr/>
            <p:nvPr/>
          </p:nvSpPr>
          <p:spPr>
            <a:xfrm>
              <a:off x="5497481" y="3248588"/>
              <a:ext cx="1290441" cy="1503729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/>
            <p:nvPr/>
          </p:nvSpPr>
          <p:spPr>
            <a:xfrm>
              <a:off x="5535575" y="3286697"/>
              <a:ext cx="1214253" cy="1427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3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精熟</a:t>
              </a:r>
              <a:r>
                <a:rPr lang="en-US" altLang="zh-TW" sz="23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3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</a:t>
              </a:r>
              <a:r>
                <a:rPr lang="en-US" altLang="zh-TW" sz="23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3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待加強</a:t>
              </a:r>
            </a:p>
          </p:txBody>
        </p:sp>
      </p:grpSp>
      <p:sp>
        <p:nvSpPr>
          <p:cNvPr id="2" name="圓角矩形 1"/>
          <p:cNvSpPr/>
          <p:nvPr/>
        </p:nvSpPr>
        <p:spPr>
          <a:xfrm>
            <a:off x="6012160" y="2780929"/>
            <a:ext cx="3024336" cy="36004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弧形箭號 (下彎) 2"/>
          <p:cNvSpPr/>
          <p:nvPr/>
        </p:nvSpPr>
        <p:spPr>
          <a:xfrm>
            <a:off x="3203848" y="2132856"/>
            <a:ext cx="4536504" cy="920839"/>
          </a:xfrm>
          <a:prstGeom prst="curvedDownArrow">
            <a:avLst/>
          </a:prstGeom>
          <a:solidFill>
            <a:srgbClr val="FFFF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83768" y="3323851"/>
            <a:ext cx="1051568" cy="547692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pic>
        <p:nvPicPr>
          <p:cNvPr id="16" name="Picture 10" descr="「首頁」的圖片搜尋結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6" y="116632"/>
            <a:ext cx="4531587" cy="64087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611560" y="0"/>
            <a:ext cx="101917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答案卷樣式</a:t>
            </a:r>
            <a:endParaRPr lang="zh-TW" altLang="en-US" sz="44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" name="矩形圖說文字 3"/>
          <p:cNvSpPr/>
          <p:nvPr/>
        </p:nvSpPr>
        <p:spPr>
          <a:xfrm>
            <a:off x="6337746" y="908893"/>
            <a:ext cx="2698750" cy="1223963"/>
          </a:xfrm>
          <a:prstGeom prst="wedgeRectCallout">
            <a:avLst>
              <a:gd name="adj1" fmla="val -77691"/>
              <a:gd name="adj2" fmla="val 4253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非選擇題作答區每格</a:t>
            </a:r>
            <a:endParaRPr lang="en-US" altLang="zh-TW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8425"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大小為 </a:t>
            </a:r>
            <a:r>
              <a:rPr lang="en-US" altLang="zh-TW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12cm*12cm</a:t>
            </a:r>
            <a:endParaRPr lang="en-US" altLang="zh-TW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需以</a:t>
            </a:r>
            <a:r>
              <a:rPr lang="zh-TW" altLang="en-US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黑色墨水的筆</a:t>
            </a: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書寫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144462" y="4365625"/>
            <a:ext cx="2124075" cy="1079500"/>
          </a:xfrm>
          <a:prstGeom prst="wedgeRectCallout">
            <a:avLst>
              <a:gd name="adj1" fmla="val 70568"/>
              <a:gd name="adj2" fmla="val -638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選擇題作答區，</a:t>
            </a:r>
            <a:endParaRPr lang="en-US" altLang="zh-TW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需以</a:t>
            </a:r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2B</a:t>
            </a: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鉛筆書寫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7020272" y="6304235"/>
            <a:ext cx="2133600" cy="365125"/>
          </a:xfrm>
          <a:prstGeom prst="rect">
            <a:avLst/>
          </a:prstGeom>
        </p:spPr>
        <p:txBody>
          <a:bodyPr/>
          <a:lstStyle/>
          <a:p>
            <a:fld id="{1C6E4CFB-D5C7-44F8-8B47-D3E0F5D904E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5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92384" y="332656"/>
            <a:ext cx="6336000" cy="720000"/>
          </a:xfr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244600" fontAlgn="base">
              <a:lnSpc>
                <a:spcPct val="90000"/>
              </a:lnSpc>
              <a:spcAft>
                <a:spcPct val="0"/>
              </a:spcAft>
            </a:pPr>
            <a:r>
              <a:rPr lang="en-US" altLang="zh-TW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基北區適性入學管道</a:t>
            </a: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683568" y="1124744"/>
            <a:ext cx="8136904" cy="493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kumimoji="0" sz="4000" b="1" kern="1200" cap="all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108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基北區適性入學超額比序方案仍維持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108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方案，教育局預定於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108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月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發放宣導折頁。</a:t>
            </a:r>
            <a:endParaRPr lang="en-US" altLang="zh-TW" sz="28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以下以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107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年度資料為例解說，最新消息將公告於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  <a:hlinkClick r:id="rId3"/>
              </a:rPr>
              <a:t>本校網頁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首頁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「</a:t>
            </a:r>
            <a:r>
              <a:rPr lang="zh-TW" altLang="en-US" sz="2800" dirty="0">
                <a:solidFill>
                  <a:schemeClr val="tx1"/>
                </a:solidFill>
                <a:latin typeface="+mn-ea"/>
                <a:ea typeface="+mn-ea"/>
              </a:rPr>
              <a:t>最新消息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」、</a:t>
            </a:r>
            <a:r>
              <a:rPr lang="en-US" altLang="zh-TW" sz="28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「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升學資訊」專區。</a:t>
            </a:r>
            <a:endParaRPr lang="en-US" altLang="zh-TW" sz="28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相關資訊亦可上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  <a:hlinkClick r:id="rId4"/>
              </a:rPr>
              <a:t>臺北市十二年國民基本教育資訊網</a:t>
            </a:r>
            <a:r>
              <a:rPr lang="zh-TW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查詢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" name="Picture 10" descr="「首頁」的圖片搜尋結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610"/>
            <a:ext cx="720000" cy="83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「上一頁」的圖片搜尋結果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153834"/>
            <a:ext cx="7200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7969</TotalTime>
  <Words>1671</Words>
  <Application>Microsoft Office PowerPoint</Application>
  <PresentationFormat>如螢幕大小 (4:3)</PresentationFormat>
  <Paragraphs>341</Paragraphs>
  <Slides>24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1_夏至</vt:lpstr>
      <vt:lpstr>108學年適性入學宣導 簡報大綱</vt:lpstr>
      <vt:lpstr>十二年國教免學費政策</vt:lpstr>
      <vt:lpstr>免試入學已上路多年 會考可以不參加嗎?</vt:lpstr>
      <vt:lpstr>為什麼要考國中教育會考</vt:lpstr>
      <vt:lpstr>PowerPoint 簡報</vt:lpstr>
      <vt:lpstr>PowerPoint 簡報</vt:lpstr>
      <vt:lpstr>PowerPoint 簡報</vt:lpstr>
      <vt:lpstr>PowerPoint 簡報</vt:lpstr>
      <vt:lpstr>108年基北區適性入學管道</vt:lpstr>
      <vt:lpstr>108年基北區免試入學方案 特點</vt:lpstr>
      <vt:lpstr>107年基北區適性入學管道</vt:lpstr>
      <vt:lpstr>107學年基北區入學管道重要日程</vt:lpstr>
      <vt:lpstr>PowerPoint 簡報</vt:lpstr>
      <vt:lpstr>PowerPoint 簡報</vt:lpstr>
      <vt:lpstr>基北區免試入學超額比序項目</vt:lpstr>
      <vt:lpstr>PowerPoint 簡報</vt:lpstr>
      <vt:lpstr>PowerPoint 簡報</vt:lpstr>
      <vt:lpstr>超額比序及分發作業範例（1)</vt:lpstr>
      <vt:lpstr>超額比序及分發作業範例（2)</vt:lpstr>
      <vt:lpstr>免試入學超額比序案例說明(1/2)</vt:lpstr>
      <vt:lpstr>免試入學超額比序案例說明(2/2)</vt:lpstr>
      <vt:lpstr>PowerPoint 簡報</vt:lpstr>
      <vt:lpstr>PowerPoint 簡報</vt:lpstr>
      <vt:lpstr>PowerPoint 簡報</vt:lpstr>
    </vt:vector>
  </TitlesOfParts>
  <Company>zlsh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104年國中教育會考成績報告方式說明 </dc:title>
  <dc:creator>莊玫欣</dc:creator>
  <cp:lastModifiedBy>sp328</cp:lastModifiedBy>
  <cp:revision>560</cp:revision>
  <cp:lastPrinted>2016-12-01T08:46:23Z</cp:lastPrinted>
  <dcterms:created xsi:type="dcterms:W3CDTF">2014-11-10T02:16:05Z</dcterms:created>
  <dcterms:modified xsi:type="dcterms:W3CDTF">2018-09-18T05:42:38Z</dcterms:modified>
</cp:coreProperties>
</file>